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embeddedFontLst>
    <p:embeddedFont>
      <p:font typeface="Helvetica Neue" panose="020B0604020202020204" charset="0"/>
      <p:regular r:id="rId17"/>
      <p:bold r:id="rId18"/>
      <p:italic r:id="rId19"/>
      <p:boldItalic r:id="rId20"/>
    </p:embeddedFont>
    <p:embeddedFont>
      <p:font typeface="Verdana" panose="020B060403050404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hjqO+54vEuAfNEEvciZ9cI29HoF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0ABBC75-A9AE-466F-A40B-04832D3C2425}">
  <a:tblStyle styleId="{F0ABBC75-A9AE-466F-A40B-04832D3C2425}"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F1EF"/>
          </a:solidFill>
        </a:fill>
      </a:tcStyle>
    </a:wholeTbl>
    <a:band1H>
      <a:tcTxStyle b="off" i="off"/>
      <a:tcStyle>
        <a:tcBdr/>
        <a:fill>
          <a:solidFill>
            <a:srgbClr val="CDE3DE"/>
          </a:solidFill>
        </a:fill>
      </a:tcStyle>
    </a:band1H>
    <a:band2H>
      <a:tcTxStyle b="off" i="off"/>
      <a:tcStyle>
        <a:tcBdr/>
      </a:tcStyle>
    </a:band2H>
    <a:band1V>
      <a:tcTxStyle b="off" i="off"/>
      <a:tcStyle>
        <a:tcBdr/>
        <a:fill>
          <a:solidFill>
            <a:srgbClr val="CDE3DE"/>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CL" sz="1200" b="0" i="0" u="none" strike="noStrike" cap="none">
                <a:solidFill>
                  <a:schemeClr val="dk1"/>
                </a:solidFill>
                <a:latin typeface="Verdana"/>
                <a:ea typeface="Verdana"/>
                <a:cs typeface="Verdana"/>
                <a:sym typeface="Verdana"/>
              </a:rPr>
              <a:t>‹Nº›</a:t>
            </a:fld>
            <a:endParaRPr sz="1200" b="0" i="0" u="none" strike="noStrike" cap="none">
              <a:solidFill>
                <a:schemeClr val="dk1"/>
              </a:solidFill>
              <a:latin typeface="Verdana"/>
              <a:ea typeface="Verdana"/>
              <a:cs typeface="Verdana"/>
              <a:sym typeface="Verdana"/>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 name="Google Shape;3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 name="Google Shape;5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 name="Google Shape;7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5" name="Google Shape;11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7" name="Google Shape;13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1" name="Google Shape;18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3" name="Google Shape;20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9" name="Google Shape;26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8" name="Google Shape;27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Diapositiva de título">
  <p:cSld name="2_Diapositiva de título">
    <p:spTree>
      <p:nvGrpSpPr>
        <p:cNvPr id="1" name="Shape 15"/>
        <p:cNvGrpSpPr/>
        <p:nvPr/>
      </p:nvGrpSpPr>
      <p:grpSpPr>
        <a:xfrm>
          <a:off x="0" y="0"/>
          <a:ext cx="0" cy="0"/>
          <a:chOff x="0" y="0"/>
          <a:chExt cx="0" cy="0"/>
        </a:xfrm>
      </p:grpSpPr>
      <p:pic>
        <p:nvPicPr>
          <p:cNvPr id="16" name="Google Shape;16;p32" title="1.jpg"/>
          <p:cNvPicPr preferRelativeResize="0"/>
          <p:nvPr/>
        </p:nvPicPr>
        <p:blipFill rotWithShape="1">
          <a:blip r:embed="rId2">
            <a:alphaModFix/>
          </a:blip>
          <a:srcRect/>
          <a:stretch/>
        </p:blipFill>
        <p:spPr>
          <a:xfrm>
            <a:off x="0" y="0"/>
            <a:ext cx="12192000" cy="6858006"/>
          </a:xfrm>
          <a:prstGeom prst="rect">
            <a:avLst/>
          </a:prstGeom>
          <a:noFill/>
          <a:ln>
            <a:noFill/>
          </a:ln>
        </p:spPr>
      </p:pic>
      <p:pic>
        <p:nvPicPr>
          <p:cNvPr id="17" name="Google Shape;17;p32" title="DIA Escolar.png"/>
          <p:cNvPicPr preferRelativeResize="0"/>
          <p:nvPr/>
        </p:nvPicPr>
        <p:blipFill rotWithShape="1">
          <a:blip r:embed="rId3">
            <a:alphaModFix/>
          </a:blip>
          <a:srcRect/>
          <a:stretch/>
        </p:blipFill>
        <p:spPr>
          <a:xfrm>
            <a:off x="592675" y="1077145"/>
            <a:ext cx="5058826" cy="6595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ítulo y objetos">
  <p:cSld name="1_Título y objetos">
    <p:spTree>
      <p:nvGrpSpPr>
        <p:cNvPr id="1" name="Shape 18"/>
        <p:cNvGrpSpPr/>
        <p:nvPr/>
      </p:nvGrpSpPr>
      <p:grpSpPr>
        <a:xfrm>
          <a:off x="0" y="0"/>
          <a:ext cx="0" cy="0"/>
          <a:chOff x="0" y="0"/>
          <a:chExt cx="0" cy="0"/>
        </a:xfrm>
      </p:grpSpPr>
      <p:pic>
        <p:nvPicPr>
          <p:cNvPr id="19" name="Google Shape;19;p33"/>
          <p:cNvPicPr preferRelativeResize="0"/>
          <p:nvPr/>
        </p:nvPicPr>
        <p:blipFill rotWithShape="1">
          <a:blip r:embed="rId2">
            <a:alphaModFix/>
          </a:blip>
          <a:srcRect/>
          <a:stretch/>
        </p:blipFill>
        <p:spPr>
          <a:xfrm>
            <a:off x="0" y="0"/>
            <a:ext cx="12192000" cy="68580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ítulo y objetos">
  <p:cSld name="3_Título y objetos">
    <p:spTree>
      <p:nvGrpSpPr>
        <p:cNvPr id="1" name="Shape 20"/>
        <p:cNvGrpSpPr/>
        <p:nvPr/>
      </p:nvGrpSpPr>
      <p:grpSpPr>
        <a:xfrm>
          <a:off x="0" y="0"/>
          <a:ext cx="0" cy="0"/>
          <a:chOff x="0" y="0"/>
          <a:chExt cx="0" cy="0"/>
        </a:xfrm>
      </p:grpSpPr>
      <p:pic>
        <p:nvPicPr>
          <p:cNvPr id="21" name="Google Shape;21;p34"/>
          <p:cNvPicPr preferRelativeResize="0"/>
          <p:nvPr/>
        </p:nvPicPr>
        <p:blipFill rotWithShape="1">
          <a:blip r:embed="rId2">
            <a:alphaModFix/>
          </a:blip>
          <a:srcRect/>
          <a:stretch/>
        </p:blipFill>
        <p:spPr>
          <a:xfrm>
            <a:off x="0" y="0"/>
            <a:ext cx="12192000" cy="68580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y texto vertical">
  <p:cSld name="Título y texto vertical">
    <p:spTree>
      <p:nvGrpSpPr>
        <p:cNvPr id="1" name="Shape 22"/>
        <p:cNvGrpSpPr/>
        <p:nvPr/>
      </p:nvGrpSpPr>
      <p:grpSpPr>
        <a:xfrm>
          <a:off x="0" y="0"/>
          <a:ext cx="0" cy="0"/>
          <a:chOff x="0" y="0"/>
          <a:chExt cx="0" cy="0"/>
        </a:xfrm>
      </p:grpSpPr>
      <p:pic>
        <p:nvPicPr>
          <p:cNvPr id="23" name="Google Shape;23;p36"/>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ítulo y objetos">
  <p:cSld name="2_Título y objetos">
    <p:spTree>
      <p:nvGrpSpPr>
        <p:cNvPr id="1" name="Shape 24"/>
        <p:cNvGrpSpPr/>
        <p:nvPr/>
      </p:nvGrpSpPr>
      <p:grpSpPr>
        <a:xfrm>
          <a:off x="0" y="0"/>
          <a:ext cx="0" cy="0"/>
          <a:chOff x="0" y="0"/>
          <a:chExt cx="0" cy="0"/>
        </a:xfrm>
      </p:grpSpPr>
      <p:pic>
        <p:nvPicPr>
          <p:cNvPr id="25" name="Google Shape;25;p22"/>
          <p:cNvPicPr preferRelativeResize="0"/>
          <p:nvPr/>
        </p:nvPicPr>
        <p:blipFill rotWithShape="1">
          <a:blip r:embed="rId2">
            <a:alphaModFix/>
          </a:blip>
          <a:srcRect/>
          <a:stretch/>
        </p:blipFill>
        <p:spPr>
          <a:xfrm>
            <a:off x="-23052" y="0"/>
            <a:ext cx="12215052" cy="6858000"/>
          </a:xfrm>
          <a:prstGeom prst="rect">
            <a:avLst/>
          </a:prstGeom>
          <a:noFill/>
          <a:ln>
            <a:noFill/>
          </a:ln>
        </p:spPr>
      </p:pic>
      <p:sp>
        <p:nvSpPr>
          <p:cNvPr id="26" name="Google Shape;26;p22"/>
          <p:cNvSpPr txBox="1">
            <a:spLocks noGrp="1"/>
          </p:cNvSpPr>
          <p:nvPr>
            <p:ph type="title"/>
          </p:nvPr>
        </p:nvSpPr>
        <p:spPr>
          <a:xfrm>
            <a:off x="478971" y="1410154"/>
            <a:ext cx="10972799" cy="3968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3600"/>
              <a:buNone/>
              <a:defRPr sz="2800" b="0" i="0">
                <a:solidFill>
                  <a:srgbClr val="004760"/>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ítulo y objetos">
  <p:cSld name="3_Título y objetos 2">
    <p:spTree>
      <p:nvGrpSpPr>
        <p:cNvPr id="1" name="Shape 27"/>
        <p:cNvGrpSpPr/>
        <p:nvPr/>
      </p:nvGrpSpPr>
      <p:grpSpPr>
        <a:xfrm>
          <a:off x="0" y="0"/>
          <a:ext cx="0" cy="0"/>
          <a:chOff x="0" y="0"/>
          <a:chExt cx="0" cy="0"/>
        </a:xfrm>
      </p:grpSpPr>
      <p:pic>
        <p:nvPicPr>
          <p:cNvPr id="28" name="Google Shape;28;p35"/>
          <p:cNvPicPr preferRelativeResize="0"/>
          <p:nvPr/>
        </p:nvPicPr>
        <p:blipFill rotWithShape="1">
          <a:blip r:embed="rId2">
            <a:alphaModFix/>
          </a:blip>
          <a:srcRect/>
          <a:stretch/>
        </p:blipFill>
        <p:spPr>
          <a:xfrm>
            <a:off x="-40039" y="-16009"/>
            <a:ext cx="12272079" cy="6890018"/>
          </a:xfrm>
          <a:prstGeom prst="rect">
            <a:avLst/>
          </a:prstGeom>
          <a:noFill/>
          <a:ln>
            <a:noFill/>
          </a:ln>
        </p:spPr>
      </p:pic>
      <p:sp>
        <p:nvSpPr>
          <p:cNvPr id="29" name="Google Shape;29;p35"/>
          <p:cNvSpPr txBox="1">
            <a:spLocks noGrp="1"/>
          </p:cNvSpPr>
          <p:nvPr>
            <p:ph type="title"/>
          </p:nvPr>
        </p:nvSpPr>
        <p:spPr>
          <a:xfrm>
            <a:off x="478971" y="1410154"/>
            <a:ext cx="10972799" cy="3968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3600"/>
              <a:buNone/>
              <a:defRPr sz="2800" b="0" i="0">
                <a:solidFill>
                  <a:srgbClr val="0E6AB5"/>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43AF9B"/>
              </a:buClr>
              <a:buSzPts val="3600"/>
              <a:buFont typeface="Arial"/>
              <a:buNone/>
              <a:defRPr sz="3600" b="0" i="0" u="none" strike="noStrike" cap="none">
                <a:solidFill>
                  <a:srgbClr val="43AF9B"/>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s-CL"/>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s3.us-east-1.amazonaws.com/archivospublicos.diagnosticointegral.cl/2023/ventana1/descargas/Set_Infografias_1_a_4.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www.researchgate.net/profile/Heinrich-Rick-Mintrop/publication/332049639_Solving_Real-Life_Problems_of_Practice_and_Education_Leaders'_School_Improvement_Mind-Set/links/6064d077299bf1252e1cef4c/Solving-Real-Life-Problems-of-Practice-and-Education-Leaders-School-Improvement-Mind-Set.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hyperlink" Target="https://s3.us-east-1.amazonaws.com/archivospublicos.diagnosticointegral.cl/2023/ventana1/descargas/Infografia_5_Priorizacion_de_problemas_identificados.pdf"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2"/>
          <p:cNvSpPr txBox="1"/>
          <p:nvPr/>
        </p:nvSpPr>
        <p:spPr>
          <a:xfrm>
            <a:off x="518201" y="2968900"/>
            <a:ext cx="5715300" cy="1480200"/>
          </a:xfrm>
          <a:prstGeom prst="rect">
            <a:avLst/>
          </a:prstGeom>
          <a:noFill/>
          <a:ln>
            <a:noFill/>
          </a:ln>
        </p:spPr>
        <p:txBody>
          <a:bodyPr spcFirstLastPara="1" wrap="square" lIns="91425" tIns="45700" rIns="91425" bIns="45700" anchor="ctr" anchorCtr="0">
            <a:normAutofit fontScale="92500" lnSpcReduction="20000"/>
          </a:bodyPr>
          <a:lstStyle/>
          <a:p>
            <a:pPr marL="0" marR="0" lvl="0" indent="0" algn="l" rtl="0">
              <a:lnSpc>
                <a:spcPct val="100000"/>
              </a:lnSpc>
              <a:spcBef>
                <a:spcPts val="100"/>
              </a:spcBef>
              <a:spcAft>
                <a:spcPts val="0"/>
              </a:spcAft>
              <a:buClr>
                <a:srgbClr val="000000"/>
              </a:buClr>
              <a:buSzPct val="100000"/>
              <a:buFont typeface="Arial"/>
              <a:buNone/>
            </a:pPr>
            <a:r>
              <a:rPr lang="es-CL" sz="4000" b="1" i="0" u="none" strike="noStrike" cap="none">
                <a:solidFill>
                  <a:srgbClr val="004760"/>
                </a:solidFill>
                <a:latin typeface="Arial"/>
                <a:ea typeface="Arial"/>
                <a:cs typeface="Arial"/>
                <a:sym typeface="Arial"/>
              </a:rPr>
              <a:t>Análisis Integrado de Resultados DIA Evaluación de Cierre</a:t>
            </a:r>
            <a:endParaRPr sz="4000" b="0" i="0" u="none" strike="noStrike" cap="none">
              <a:solidFill>
                <a:srgbClr val="004760"/>
              </a:solidFill>
              <a:latin typeface="Arial"/>
              <a:ea typeface="Arial"/>
              <a:cs typeface="Arial"/>
              <a:sym typeface="Arial"/>
            </a:endParaRPr>
          </a:p>
        </p:txBody>
      </p:sp>
      <p:sp>
        <p:nvSpPr>
          <p:cNvPr id="35" name="Google Shape;35;p2"/>
          <p:cNvSpPr txBox="1"/>
          <p:nvPr/>
        </p:nvSpPr>
        <p:spPr>
          <a:xfrm>
            <a:off x="518201" y="5763975"/>
            <a:ext cx="3916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s-CL" sz="1600" b="0" i="0" u="none" strike="noStrike" cap="none">
                <a:solidFill>
                  <a:srgbClr val="004760"/>
                </a:solidFill>
                <a:latin typeface="Helvetica Neue"/>
                <a:ea typeface="Helvetica Neue"/>
                <a:cs typeface="Helvetica Neue"/>
                <a:sym typeface="Helvetica Neue"/>
              </a:rPr>
              <a:t>Área Académica / Área Socioemocional</a:t>
            </a:r>
            <a:endParaRPr sz="1600" b="0" i="0" u="none" strike="noStrike" cap="none">
              <a:solidFill>
                <a:srgbClr val="00476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600"/>
              <a:buFont typeface="Arial"/>
              <a:buNone/>
            </a:pPr>
            <a:r>
              <a:rPr lang="es-CL" sz="1600" b="0" i="0" u="none" strike="noStrike" cap="none">
                <a:solidFill>
                  <a:srgbClr val="004760"/>
                </a:solidFill>
                <a:latin typeface="Helvetica Neue"/>
                <a:ea typeface="Helvetica Neue"/>
                <a:cs typeface="Helvetica Neue"/>
                <a:sym typeface="Helvetica Neue"/>
              </a:rPr>
              <a:t>Octubre 202</a:t>
            </a:r>
            <a:r>
              <a:rPr lang="es-CL" sz="1600">
                <a:solidFill>
                  <a:srgbClr val="004760"/>
                </a:solidFill>
                <a:latin typeface="Helvetica Neue"/>
                <a:ea typeface="Helvetica Neue"/>
                <a:cs typeface="Helvetica Neue"/>
                <a:sym typeface="Helvetica Neue"/>
              </a:rPr>
              <a:t>6</a:t>
            </a:r>
            <a:endParaRPr sz="1600" b="0" i="0" u="none" strike="noStrike" cap="none">
              <a:solidFill>
                <a:srgbClr val="004760"/>
              </a:solidFill>
              <a:latin typeface="Helvetica Neue"/>
              <a:ea typeface="Helvetica Neue"/>
              <a:cs typeface="Helvetica Neue"/>
              <a:sym typeface="Helvetica Neue"/>
            </a:endParaRPr>
          </a:p>
        </p:txBody>
      </p:sp>
      <p:sp>
        <p:nvSpPr>
          <p:cNvPr id="36" name="Google Shape;36;p2"/>
          <p:cNvSpPr txBox="1"/>
          <p:nvPr/>
        </p:nvSpPr>
        <p:spPr>
          <a:xfrm>
            <a:off x="568157" y="2478224"/>
            <a:ext cx="61572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s-CL" sz="2000" b="0" i="0" u="none" strike="noStrike" cap="none">
                <a:solidFill>
                  <a:srgbClr val="004760"/>
                </a:solidFill>
                <a:latin typeface="Helvetica Neue"/>
                <a:ea typeface="Helvetica Neue"/>
                <a:cs typeface="Helvetica Neue"/>
                <a:sym typeface="Helvetica Neue"/>
              </a:rPr>
              <a:t>Taller de </a:t>
            </a:r>
            <a:endParaRPr sz="2000" b="0" i="0" u="none" strike="noStrike" cap="none">
              <a:solidFill>
                <a:srgbClr val="000000"/>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grpSp>
        <p:nvGrpSpPr>
          <p:cNvPr id="41" name="Google Shape;41;p3"/>
          <p:cNvGrpSpPr/>
          <p:nvPr/>
        </p:nvGrpSpPr>
        <p:grpSpPr>
          <a:xfrm>
            <a:off x="577115" y="5542713"/>
            <a:ext cx="1506542" cy="1315287"/>
            <a:chOff x="650239" y="5694947"/>
            <a:chExt cx="1506542" cy="1315287"/>
          </a:xfrm>
        </p:grpSpPr>
        <p:sp>
          <p:nvSpPr>
            <p:cNvPr id="42" name="Google Shape;42;p3"/>
            <p:cNvSpPr/>
            <p:nvPr/>
          </p:nvSpPr>
          <p:spPr>
            <a:xfrm>
              <a:off x="650239" y="5694947"/>
              <a:ext cx="1506542" cy="1315287"/>
            </a:xfrm>
            <a:prstGeom prst="rect">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43" name="Google Shape;43;p3"/>
            <p:cNvSpPr/>
            <p:nvPr/>
          </p:nvSpPr>
          <p:spPr>
            <a:xfrm>
              <a:off x="723795" y="6384574"/>
              <a:ext cx="1432986"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CL" sz="1200" b="0" i="0" u="none" strike="noStrike" cap="none">
                  <a:solidFill>
                    <a:schemeClr val="lt1"/>
                  </a:solidFill>
                  <a:latin typeface="Helvetica Neue"/>
                  <a:ea typeface="Helvetica Neue"/>
                  <a:cs typeface="Helvetica Neue"/>
                  <a:sym typeface="Helvetica Neue"/>
                </a:rPr>
                <a:t>Nota para coordinador(a)</a:t>
              </a:r>
              <a:endParaRPr sz="1200" b="0" i="0" u="none" strike="noStrike" cap="none">
                <a:solidFill>
                  <a:schemeClr val="lt1"/>
                </a:solidFill>
                <a:latin typeface="Helvetica Neue"/>
                <a:ea typeface="Helvetica Neue"/>
                <a:cs typeface="Helvetica Neue"/>
                <a:sym typeface="Helvetica Neue"/>
              </a:endParaRPr>
            </a:p>
          </p:txBody>
        </p:sp>
        <p:pic>
          <p:nvPicPr>
            <p:cNvPr id="44" name="Google Shape;44;p3" descr="Icono&#10;&#10;Descripción generada automáticamente"/>
            <p:cNvPicPr preferRelativeResize="0"/>
            <p:nvPr/>
          </p:nvPicPr>
          <p:blipFill rotWithShape="1">
            <a:blip r:embed="rId3">
              <a:alphaModFix/>
            </a:blip>
            <a:srcRect/>
            <a:stretch/>
          </p:blipFill>
          <p:spPr>
            <a:xfrm>
              <a:off x="799064" y="5784819"/>
              <a:ext cx="551575" cy="551575"/>
            </a:xfrm>
            <a:prstGeom prst="rect">
              <a:avLst/>
            </a:prstGeom>
            <a:noFill/>
            <a:ln>
              <a:noFill/>
            </a:ln>
          </p:spPr>
        </p:pic>
      </p:grpSp>
      <p:grpSp>
        <p:nvGrpSpPr>
          <p:cNvPr id="45" name="Google Shape;45;p3"/>
          <p:cNvGrpSpPr/>
          <p:nvPr/>
        </p:nvGrpSpPr>
        <p:grpSpPr>
          <a:xfrm>
            <a:off x="2396528" y="5542536"/>
            <a:ext cx="9197350" cy="851690"/>
            <a:chOff x="566358" y="5425440"/>
            <a:chExt cx="8859792" cy="851690"/>
          </a:xfrm>
        </p:grpSpPr>
        <p:sp>
          <p:nvSpPr>
            <p:cNvPr id="46" name="Google Shape;46;p3"/>
            <p:cNvSpPr/>
            <p:nvPr/>
          </p:nvSpPr>
          <p:spPr>
            <a:xfrm>
              <a:off x="566358" y="5425440"/>
              <a:ext cx="8859792" cy="851690"/>
            </a:xfrm>
            <a:prstGeom prst="rect">
              <a:avLst/>
            </a:prstGeom>
            <a:solidFill>
              <a:srgbClr val="EBF1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47" name="Google Shape;47;p3"/>
            <p:cNvSpPr/>
            <p:nvPr/>
          </p:nvSpPr>
          <p:spPr>
            <a:xfrm>
              <a:off x="1379535" y="5633061"/>
              <a:ext cx="7848140"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s-CL" sz="1200" b="0" i="0" u="none" strike="noStrike" cap="none">
                  <a:solidFill>
                    <a:srgbClr val="004760"/>
                  </a:solidFill>
                  <a:latin typeface="Helvetica Neue"/>
                  <a:ea typeface="Helvetica Neue"/>
                  <a:cs typeface="Helvetica Neue"/>
                  <a:sym typeface="Helvetica Neue"/>
                </a:rPr>
                <a:t>Recuerda que es importante preparar y organizar el proceso de análisis de los resultados del DIA. Revisa aquí el set de infografías que te pueden guiar en esta tarea. </a:t>
              </a:r>
              <a:r>
                <a:rPr lang="es-CL" sz="1200" b="1" i="0" u="sng" strike="noStrike" cap="none">
                  <a:solidFill>
                    <a:srgbClr val="004760"/>
                  </a:solidFill>
                  <a:latin typeface="Helvetica Neue"/>
                  <a:ea typeface="Helvetica Neue"/>
                  <a:cs typeface="Helvetica Neue"/>
                  <a:sym typeface="Helvetica Neue"/>
                  <a:hlinkClick r:id="rId4">
                    <a:extLst>
                      <a:ext uri="{A12FA001-AC4F-418D-AE19-62706E023703}">
                        <ahyp:hlinkClr xmlns:ahyp="http://schemas.microsoft.com/office/drawing/2018/hyperlinkcolor" val="tx"/>
                      </a:ext>
                    </a:extLst>
                  </a:hlinkClick>
                </a:rPr>
                <a:t>Link a las infografías.</a:t>
              </a:r>
              <a:endParaRPr sz="1200" b="1" i="0" u="sng" strike="noStrike" cap="none">
                <a:solidFill>
                  <a:srgbClr val="004760"/>
                </a:solidFill>
                <a:latin typeface="Helvetica Neue"/>
                <a:ea typeface="Helvetica Neue"/>
                <a:cs typeface="Helvetica Neue"/>
                <a:sym typeface="Helvetica Neue"/>
              </a:endParaRPr>
            </a:p>
          </p:txBody>
        </p:sp>
        <p:pic>
          <p:nvPicPr>
            <p:cNvPr id="48" name="Google Shape;48;p3" descr="Icono&#10;&#10;Descripción generada automáticamente"/>
            <p:cNvPicPr preferRelativeResize="0"/>
            <p:nvPr/>
          </p:nvPicPr>
          <p:blipFill rotWithShape="1">
            <a:blip r:embed="rId5">
              <a:alphaModFix/>
            </a:blip>
            <a:srcRect/>
            <a:stretch/>
          </p:blipFill>
          <p:spPr>
            <a:xfrm>
              <a:off x="769558" y="5590707"/>
              <a:ext cx="520700" cy="520700"/>
            </a:xfrm>
            <a:prstGeom prst="rect">
              <a:avLst/>
            </a:prstGeom>
            <a:noFill/>
            <a:ln>
              <a:noFill/>
            </a:ln>
          </p:spPr>
        </p:pic>
      </p:grpSp>
      <p:grpSp>
        <p:nvGrpSpPr>
          <p:cNvPr id="49" name="Google Shape;49;p3"/>
          <p:cNvGrpSpPr/>
          <p:nvPr/>
        </p:nvGrpSpPr>
        <p:grpSpPr>
          <a:xfrm>
            <a:off x="241264" y="692425"/>
            <a:ext cx="6885472" cy="424800"/>
            <a:chOff x="709510" y="613054"/>
            <a:chExt cx="8306758" cy="424800"/>
          </a:xfrm>
        </p:grpSpPr>
        <p:sp>
          <p:nvSpPr>
            <p:cNvPr id="50" name="Google Shape;50;p3"/>
            <p:cNvSpPr txBox="1"/>
            <p:nvPr/>
          </p:nvSpPr>
          <p:spPr>
            <a:xfrm>
              <a:off x="920768" y="613054"/>
              <a:ext cx="8095500" cy="4248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43AF9B"/>
                </a:buClr>
                <a:buSzPts val="8571"/>
                <a:buFont typeface="Arial"/>
                <a:buNone/>
              </a:pPr>
              <a:r>
                <a:rPr lang="es-CL" sz="2400" b="1" i="0" u="none" strike="noStrike" cap="none">
                  <a:solidFill>
                    <a:srgbClr val="FF5235"/>
                  </a:solidFill>
                  <a:latin typeface="Helvetica Neue"/>
                  <a:ea typeface="Helvetica Neue"/>
                  <a:cs typeface="Helvetica Neue"/>
                  <a:sym typeface="Helvetica Neue"/>
                </a:rPr>
                <a:t>¿Qué haremos en este taller?</a:t>
              </a:r>
              <a:endParaRPr sz="1700" b="0" i="0" u="none" strike="noStrike" cap="none">
                <a:solidFill>
                  <a:srgbClr val="000000"/>
                </a:solidFill>
                <a:latin typeface="Helvetica Neue"/>
                <a:ea typeface="Helvetica Neue"/>
                <a:cs typeface="Helvetica Neue"/>
                <a:sym typeface="Helvetica Neue"/>
              </a:endParaRPr>
            </a:p>
          </p:txBody>
        </p:sp>
        <p:pic>
          <p:nvPicPr>
            <p:cNvPr id="51" name="Google Shape;51;p3"/>
            <p:cNvPicPr preferRelativeResize="0"/>
            <p:nvPr/>
          </p:nvPicPr>
          <p:blipFill rotWithShape="1">
            <a:blip r:embed="rId6">
              <a:alphaModFix/>
            </a:blip>
            <a:srcRect/>
            <a:stretch/>
          </p:blipFill>
          <p:spPr>
            <a:xfrm>
              <a:off x="709510" y="732911"/>
              <a:ext cx="205054" cy="209823"/>
            </a:xfrm>
            <a:prstGeom prst="rect">
              <a:avLst/>
            </a:prstGeom>
            <a:noFill/>
            <a:ln>
              <a:noFill/>
            </a:ln>
          </p:spPr>
        </p:pic>
      </p:grpSp>
      <p:pic>
        <p:nvPicPr>
          <p:cNvPr id="52" name="Google Shape;52;p3" title="Ilustracion DIA Monitoreo.png"/>
          <p:cNvPicPr preferRelativeResize="0"/>
          <p:nvPr/>
        </p:nvPicPr>
        <p:blipFill rotWithShape="1">
          <a:blip r:embed="rId7">
            <a:alphaModFix/>
          </a:blip>
          <a:srcRect r="6023" b="8767"/>
          <a:stretch/>
        </p:blipFill>
        <p:spPr>
          <a:xfrm>
            <a:off x="9767455" y="2410692"/>
            <a:ext cx="2052563" cy="1500566"/>
          </a:xfrm>
          <a:prstGeom prst="rect">
            <a:avLst/>
          </a:prstGeom>
          <a:noFill/>
          <a:ln>
            <a:noFill/>
          </a:ln>
        </p:spPr>
      </p:pic>
      <p:sp>
        <p:nvSpPr>
          <p:cNvPr id="53" name="Google Shape;53;p3"/>
          <p:cNvSpPr txBox="1"/>
          <p:nvPr/>
        </p:nvSpPr>
        <p:spPr>
          <a:xfrm>
            <a:off x="725940" y="1519127"/>
            <a:ext cx="8858700" cy="35403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s-CL" sz="1400" b="0" i="0" u="none" strike="noStrike" cap="none">
                <a:solidFill>
                  <a:srgbClr val="3C7285"/>
                </a:solidFill>
                <a:latin typeface="Helvetica Neue"/>
                <a:ea typeface="Helvetica Neue"/>
                <a:cs typeface="Helvetica Neue"/>
                <a:sym typeface="Helvetica Neue"/>
              </a:rPr>
              <a:t>Una vez finalizada la aplicación del DIA Evaluación de Cierre, el equipo directivo tendrá acceso al Informe de Resultados Establecimiento y, por su parte, las jefaturas de curso y docentes de asignatura a los Informes por curso, en los ámbitos académico y socioemocional. Cada profesional del equipo directivo y docente hará una revisión y análisis individual de estos resultados, identificando hallazgos que luego compartirán para realizar una reflexión técnico pedagógica de manera colaborativa con otros profesionales del establecimiento en el Taller de Análisis Integrado de Resultados DIA Evaluación de Cierre, a fin de identificar y priorizar los problemas (por curso o nivel, o bien en cuanto a la gestión institucional), además de plantear posibles causas de dichos problemas y analizarlas con datos cualitativos y cuantitativos. Esto les permitirá a los equipos proponer acciones a nivel de gestión de aula o de establecimiento, que puedan incorporar a la planificación 202</a:t>
            </a:r>
            <a:r>
              <a:rPr lang="es-CL">
                <a:solidFill>
                  <a:srgbClr val="3C7285"/>
                </a:solidFill>
                <a:latin typeface="Helvetica Neue"/>
                <a:ea typeface="Helvetica Neue"/>
                <a:cs typeface="Helvetica Neue"/>
                <a:sym typeface="Helvetica Neue"/>
              </a:rPr>
              <a:t>7</a:t>
            </a:r>
            <a:r>
              <a:rPr lang="es-CL" sz="1400" b="0" i="0" u="none" strike="noStrike" cap="none">
                <a:solidFill>
                  <a:srgbClr val="3C7285"/>
                </a:solidFill>
                <a:latin typeface="Helvetica Neue"/>
                <a:ea typeface="Helvetica Neue"/>
                <a:cs typeface="Helvetica Neue"/>
                <a:sym typeface="Helvetica Neue"/>
              </a:rPr>
              <a:t>, para promover una formación integral de los y las estudiantes en el marco de la Política de Reactivación Educativa Integral.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4"/>
          <p:cNvSpPr txBox="1"/>
          <p:nvPr/>
        </p:nvSpPr>
        <p:spPr>
          <a:xfrm>
            <a:off x="577125" y="1455388"/>
            <a:ext cx="10980000" cy="3711900"/>
          </a:xfrm>
          <a:prstGeom prst="rect">
            <a:avLst/>
          </a:prstGeom>
          <a:noFill/>
          <a:ln>
            <a:noFill/>
          </a:ln>
        </p:spPr>
        <p:txBody>
          <a:bodyPr spcFirstLastPara="1" wrap="square" lIns="91425" tIns="91425" rIns="91425" bIns="91425" anchor="t" anchorCtr="0">
            <a:noAutofit/>
          </a:bodyPr>
          <a:lstStyle/>
          <a:p>
            <a:pPr marL="266700" marR="0" lvl="0" indent="-227012" algn="just" rtl="0">
              <a:lnSpc>
                <a:spcPct val="100000"/>
              </a:lnSpc>
              <a:spcBef>
                <a:spcPts val="1000"/>
              </a:spcBef>
              <a:spcAft>
                <a:spcPts val="0"/>
              </a:spcAft>
              <a:buClr>
                <a:srgbClr val="004760"/>
              </a:buClr>
              <a:buSzPts val="1500"/>
              <a:buFont typeface="Helvetica Neue"/>
              <a:buChar char="●"/>
            </a:pPr>
            <a:r>
              <a:rPr lang="es-CL" sz="1500" b="0" i="0" u="none" strike="noStrike" cap="none">
                <a:solidFill>
                  <a:srgbClr val="004760"/>
                </a:solidFill>
                <a:latin typeface="Helvetica Neue"/>
                <a:ea typeface="Helvetica Neue"/>
                <a:cs typeface="Helvetica Neue"/>
                <a:sym typeface="Helvetica Neue"/>
              </a:rPr>
              <a:t>Sistemáticamente, la escuela produce y recibe resultados de aprendizaje que aportan una gran cantidad de información que puede resultar abrumadora, pero a la vez contiene detalles que servirán para comprender qué sucede con los aprendizajes. Por ello, su adecuado análisis es esencial.</a:t>
            </a:r>
            <a:endParaRPr sz="1500" b="0" i="0" u="none" strike="noStrike" cap="none">
              <a:solidFill>
                <a:srgbClr val="004760"/>
              </a:solidFill>
              <a:latin typeface="Helvetica Neue"/>
              <a:ea typeface="Helvetica Neue"/>
              <a:cs typeface="Helvetica Neue"/>
              <a:sym typeface="Helvetica Neue"/>
            </a:endParaRPr>
          </a:p>
          <a:p>
            <a:pPr marL="266700" marR="0" lvl="0" indent="-227012" algn="just" rtl="0">
              <a:lnSpc>
                <a:spcPct val="100000"/>
              </a:lnSpc>
              <a:spcBef>
                <a:spcPts val="1000"/>
              </a:spcBef>
              <a:spcAft>
                <a:spcPts val="0"/>
              </a:spcAft>
              <a:buClr>
                <a:srgbClr val="004760"/>
              </a:buClr>
              <a:buSzPts val="1500"/>
              <a:buFont typeface="Helvetica Neue"/>
              <a:buChar char="●"/>
            </a:pPr>
            <a:r>
              <a:rPr lang="es-CL" sz="1500" b="0" i="0" u="none" strike="noStrike" cap="none">
                <a:solidFill>
                  <a:srgbClr val="004760"/>
                </a:solidFill>
                <a:latin typeface="Helvetica Neue"/>
                <a:ea typeface="Helvetica Neue"/>
                <a:cs typeface="Helvetica Neue"/>
                <a:sym typeface="Helvetica Neue"/>
              </a:rPr>
              <a:t>Es importante que exista claridad sobre la existencia del problema y su magnitud. Para ello, es útil contar con antecedentes del problema y analizarlos, teniendo en consideración las definiciones estratégicas del establecimiento declaradas en su PEI. De esta forma, tendremos seguridad sobre la relevancia de abordar el problema a través del uso de datos.</a:t>
            </a:r>
            <a:endParaRPr sz="1500" b="0" i="0" u="none" strike="noStrike" cap="none">
              <a:solidFill>
                <a:srgbClr val="004760"/>
              </a:solidFill>
              <a:latin typeface="Helvetica Neue"/>
              <a:ea typeface="Helvetica Neue"/>
              <a:cs typeface="Helvetica Neue"/>
              <a:sym typeface="Helvetica Neue"/>
            </a:endParaRPr>
          </a:p>
          <a:p>
            <a:pPr marL="266700" marR="0" lvl="0" indent="-227012" algn="just" rtl="0">
              <a:lnSpc>
                <a:spcPct val="100000"/>
              </a:lnSpc>
              <a:spcBef>
                <a:spcPts val="1000"/>
              </a:spcBef>
              <a:spcAft>
                <a:spcPts val="0"/>
              </a:spcAft>
              <a:buClr>
                <a:srgbClr val="004760"/>
              </a:buClr>
              <a:buSzPts val="1500"/>
              <a:buFont typeface="Helvetica Neue"/>
              <a:buChar char="●"/>
            </a:pPr>
            <a:r>
              <a:rPr lang="es-CL" sz="1500" b="0" i="0" u="none" strike="noStrike" cap="none">
                <a:solidFill>
                  <a:srgbClr val="004760"/>
                </a:solidFill>
                <a:latin typeface="Helvetica Neue"/>
                <a:ea typeface="Helvetica Neue"/>
                <a:cs typeface="Helvetica Neue"/>
                <a:sym typeface="Helvetica Neue"/>
              </a:rPr>
              <a:t>Es necesario considerar que el </a:t>
            </a:r>
            <a:r>
              <a:rPr lang="es-CL" sz="1500">
                <a:solidFill>
                  <a:srgbClr val="004760"/>
                </a:solidFill>
                <a:latin typeface="Helvetica Neue"/>
                <a:ea typeface="Helvetica Neue"/>
                <a:cs typeface="Helvetica Neue"/>
                <a:sym typeface="Helvetica Neue"/>
              </a:rPr>
              <a:t>análisis </a:t>
            </a:r>
            <a:r>
              <a:rPr lang="es-CL" sz="1500" b="0" i="0" u="none" strike="noStrike" cap="none">
                <a:solidFill>
                  <a:srgbClr val="004760"/>
                </a:solidFill>
                <a:latin typeface="Helvetica Neue"/>
                <a:ea typeface="Helvetica Neue"/>
                <a:cs typeface="Helvetica Neue"/>
                <a:sym typeface="Helvetica Neue"/>
              </a:rPr>
              <a:t>de datos es un proceso por el cual las personas interactúan unas con otras para darle significado a la información, ganando nuevo conocimiento a partir de la interacción, y llevando aquel conocimiento a la práctica.</a:t>
            </a:r>
            <a:endParaRPr sz="1500" b="0" i="0" u="none" strike="noStrike" cap="none">
              <a:solidFill>
                <a:srgbClr val="004760"/>
              </a:solidFill>
              <a:latin typeface="Helvetica Neue"/>
              <a:ea typeface="Helvetica Neue"/>
              <a:cs typeface="Helvetica Neue"/>
              <a:sym typeface="Helvetica Neue"/>
            </a:endParaRPr>
          </a:p>
          <a:p>
            <a:pPr marL="266700" marR="0" lvl="0" indent="-227012" algn="just" rtl="0">
              <a:lnSpc>
                <a:spcPct val="100000"/>
              </a:lnSpc>
              <a:spcBef>
                <a:spcPts val="1000"/>
              </a:spcBef>
              <a:spcAft>
                <a:spcPts val="0"/>
              </a:spcAft>
              <a:buClr>
                <a:srgbClr val="004760"/>
              </a:buClr>
              <a:buSzPts val="1500"/>
              <a:buFont typeface="Helvetica Neue"/>
              <a:buChar char="●"/>
            </a:pPr>
            <a:r>
              <a:rPr lang="es-CL" sz="1500" b="0" i="0" u="none" strike="noStrike" cap="none">
                <a:solidFill>
                  <a:srgbClr val="004760"/>
                </a:solidFill>
                <a:latin typeface="Helvetica Neue"/>
                <a:ea typeface="Helvetica Neue"/>
                <a:cs typeface="Helvetica Neue"/>
                <a:sym typeface="Helvetica Neue"/>
              </a:rPr>
              <a:t>¿Por qué necesitamos problemas en el ámbito escolar? De acuerdo con Mintrop y Zumpe (2019)*, la resolución de problemas es un desafío y un ejercicio permanente de las instituciones educativas y de sus líderes. Lograr identificar y definir problemas, permite priorizar los desafíos que son más relevantes y/o urgentes de abordar, para posteriormente comprender de forma más completa realidades que queremos cambiar y luego ser capaces de decidir cómo enfrentarlas.</a:t>
            </a:r>
            <a:endParaRPr sz="1500" b="0" i="0" u="none" strike="noStrike" cap="none">
              <a:solidFill>
                <a:srgbClr val="004760"/>
              </a:solidFill>
              <a:latin typeface="Helvetica Neue"/>
              <a:ea typeface="Helvetica Neue"/>
              <a:cs typeface="Helvetica Neue"/>
              <a:sym typeface="Helvetica Neue"/>
            </a:endParaRPr>
          </a:p>
        </p:txBody>
      </p:sp>
      <p:grpSp>
        <p:nvGrpSpPr>
          <p:cNvPr id="59" name="Google Shape;59;p4"/>
          <p:cNvGrpSpPr/>
          <p:nvPr/>
        </p:nvGrpSpPr>
        <p:grpSpPr>
          <a:xfrm>
            <a:off x="577115" y="5542713"/>
            <a:ext cx="1506542" cy="1315287"/>
            <a:chOff x="650239" y="5694947"/>
            <a:chExt cx="1506542" cy="1315287"/>
          </a:xfrm>
        </p:grpSpPr>
        <p:sp>
          <p:nvSpPr>
            <p:cNvPr id="60" name="Google Shape;60;p4"/>
            <p:cNvSpPr/>
            <p:nvPr/>
          </p:nvSpPr>
          <p:spPr>
            <a:xfrm>
              <a:off x="650239" y="5694947"/>
              <a:ext cx="1506542" cy="1315287"/>
            </a:xfrm>
            <a:prstGeom prst="rect">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61" name="Google Shape;61;p4"/>
            <p:cNvSpPr/>
            <p:nvPr/>
          </p:nvSpPr>
          <p:spPr>
            <a:xfrm>
              <a:off x="723795" y="6384574"/>
              <a:ext cx="1432986"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CL" sz="1200" b="0" i="0" u="none" strike="noStrike" cap="none">
                  <a:solidFill>
                    <a:schemeClr val="lt1"/>
                  </a:solidFill>
                  <a:latin typeface="Helvetica Neue"/>
                  <a:ea typeface="Helvetica Neue"/>
                  <a:cs typeface="Helvetica Neue"/>
                  <a:sym typeface="Helvetica Neue"/>
                </a:rPr>
                <a:t>Nota para coordinador(a)</a:t>
              </a:r>
              <a:endParaRPr sz="1200" b="0" i="0" u="none" strike="noStrike" cap="none">
                <a:solidFill>
                  <a:schemeClr val="lt1"/>
                </a:solidFill>
                <a:latin typeface="Helvetica Neue"/>
                <a:ea typeface="Helvetica Neue"/>
                <a:cs typeface="Helvetica Neue"/>
                <a:sym typeface="Helvetica Neue"/>
              </a:endParaRPr>
            </a:p>
          </p:txBody>
        </p:sp>
        <p:pic>
          <p:nvPicPr>
            <p:cNvPr id="62" name="Google Shape;62;p4" descr="Icono&#10;&#10;Descripción generada automáticamente"/>
            <p:cNvPicPr preferRelativeResize="0"/>
            <p:nvPr/>
          </p:nvPicPr>
          <p:blipFill rotWithShape="1">
            <a:blip r:embed="rId3">
              <a:alphaModFix/>
            </a:blip>
            <a:srcRect/>
            <a:stretch/>
          </p:blipFill>
          <p:spPr>
            <a:xfrm>
              <a:off x="799064" y="5784819"/>
              <a:ext cx="551575" cy="551575"/>
            </a:xfrm>
            <a:prstGeom prst="rect">
              <a:avLst/>
            </a:prstGeom>
            <a:noFill/>
            <a:ln>
              <a:noFill/>
            </a:ln>
          </p:spPr>
        </p:pic>
      </p:grpSp>
      <p:grpSp>
        <p:nvGrpSpPr>
          <p:cNvPr id="63" name="Google Shape;63;p4"/>
          <p:cNvGrpSpPr/>
          <p:nvPr/>
        </p:nvGrpSpPr>
        <p:grpSpPr>
          <a:xfrm>
            <a:off x="2396543" y="5542612"/>
            <a:ext cx="8948397" cy="1151352"/>
            <a:chOff x="566358" y="5425440"/>
            <a:chExt cx="8948397" cy="1151352"/>
          </a:xfrm>
        </p:grpSpPr>
        <p:sp>
          <p:nvSpPr>
            <p:cNvPr id="64" name="Google Shape;64;p4"/>
            <p:cNvSpPr/>
            <p:nvPr/>
          </p:nvSpPr>
          <p:spPr>
            <a:xfrm>
              <a:off x="566358" y="5425440"/>
              <a:ext cx="8859792" cy="1151352"/>
            </a:xfrm>
            <a:prstGeom prst="rect">
              <a:avLst/>
            </a:prstGeom>
            <a:solidFill>
              <a:srgbClr val="EBF1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65" name="Google Shape;65;p4"/>
            <p:cNvSpPr/>
            <p:nvPr/>
          </p:nvSpPr>
          <p:spPr>
            <a:xfrm>
              <a:off x="1290258" y="5633061"/>
              <a:ext cx="8224497"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s-CL" sz="1000" b="0" i="0" u="none" strike="noStrike" cap="none">
                  <a:solidFill>
                    <a:srgbClr val="004760"/>
                  </a:solidFill>
                  <a:latin typeface="Helvetica Neue"/>
                  <a:ea typeface="Helvetica Neue"/>
                  <a:cs typeface="Helvetica Neue"/>
                  <a:sym typeface="Helvetica Neue"/>
                </a:rPr>
                <a:t>*Mintrop, H. y Zumpe, E. (2019). </a:t>
              </a:r>
              <a:r>
                <a:rPr lang="es-CL" sz="1000" b="0" i="1" u="none" strike="noStrike" cap="none">
                  <a:solidFill>
                    <a:srgbClr val="004760"/>
                  </a:solidFill>
                  <a:latin typeface="Helvetica Neue"/>
                  <a:ea typeface="Helvetica Neue"/>
                  <a:cs typeface="Helvetica Neue"/>
                  <a:sym typeface="Helvetica Neue"/>
                </a:rPr>
                <a:t>Solving Real-Life Problems of Practice and Education Leaders’ School Improvement Mind-Set</a:t>
              </a:r>
              <a:r>
                <a:rPr lang="es-CL" sz="1000" b="0" i="0" u="none" strike="noStrike" cap="none">
                  <a:solidFill>
                    <a:srgbClr val="004760"/>
                  </a:solidFill>
                  <a:latin typeface="Helvetica Neue"/>
                  <a:ea typeface="Helvetica Neue"/>
                  <a:cs typeface="Helvetica Neue"/>
                  <a:sym typeface="Helvetica Neue"/>
                </a:rPr>
                <a:t>. </a:t>
              </a:r>
              <a:r>
                <a:rPr lang="es-CL" sz="1000" b="0" i="0" u="sng" strike="noStrike" cap="none">
                  <a:solidFill>
                    <a:srgbClr val="004760"/>
                  </a:solidFill>
                  <a:latin typeface="Helvetica Neue"/>
                  <a:ea typeface="Helvetica Neue"/>
                  <a:cs typeface="Helvetica Neue"/>
                  <a:sym typeface="Helvetica Neue"/>
                  <a:hlinkClick r:id="rId4">
                    <a:extLst>
                      <a:ext uri="{A12FA001-AC4F-418D-AE19-62706E023703}">
                        <ahyp:hlinkClr xmlns:ahyp="http://schemas.microsoft.com/office/drawing/2018/hyperlinkcolor" val="tx"/>
                      </a:ext>
                    </a:extLst>
                  </a:hlinkClick>
                </a:rPr>
                <a:t>https://www.researchgate.net/profile/Heinrich-Rick-Mintrop/publication/332049639_Solving_Real-Life_Problems_of_Practice_and_Education_Leaders%27_School_Improvement_Mind-Set/links/6064d077299bf1252e1cef4c/Solving-Real-Life-Problems-of-Practice-and-Education-Leaders-School-Improvement-Mind-Set.pdf </a:t>
              </a:r>
              <a:endParaRPr sz="1000" b="0" i="0" u="none" strike="noStrike" cap="none">
                <a:solidFill>
                  <a:srgbClr val="004760"/>
                </a:solidFill>
                <a:latin typeface="Helvetica Neue"/>
                <a:ea typeface="Helvetica Neue"/>
                <a:cs typeface="Helvetica Neue"/>
                <a:sym typeface="Helvetica Neue"/>
              </a:endParaRPr>
            </a:p>
          </p:txBody>
        </p:sp>
        <p:pic>
          <p:nvPicPr>
            <p:cNvPr id="66" name="Google Shape;66;p4" descr="Icono&#10;&#10;Descripción generada automáticamente"/>
            <p:cNvPicPr preferRelativeResize="0"/>
            <p:nvPr/>
          </p:nvPicPr>
          <p:blipFill rotWithShape="1">
            <a:blip r:embed="rId5">
              <a:alphaModFix/>
            </a:blip>
            <a:srcRect/>
            <a:stretch/>
          </p:blipFill>
          <p:spPr>
            <a:xfrm>
              <a:off x="769558" y="5590707"/>
              <a:ext cx="520700" cy="520700"/>
            </a:xfrm>
            <a:prstGeom prst="rect">
              <a:avLst/>
            </a:prstGeom>
            <a:noFill/>
            <a:ln>
              <a:noFill/>
            </a:ln>
          </p:spPr>
        </p:pic>
      </p:grpSp>
      <p:grpSp>
        <p:nvGrpSpPr>
          <p:cNvPr id="67" name="Google Shape;67;p4"/>
          <p:cNvGrpSpPr/>
          <p:nvPr/>
        </p:nvGrpSpPr>
        <p:grpSpPr>
          <a:xfrm>
            <a:off x="241264" y="692425"/>
            <a:ext cx="10024680" cy="424800"/>
            <a:chOff x="709510" y="613054"/>
            <a:chExt cx="12093956" cy="424800"/>
          </a:xfrm>
        </p:grpSpPr>
        <p:sp>
          <p:nvSpPr>
            <p:cNvPr id="68" name="Google Shape;68;p4"/>
            <p:cNvSpPr txBox="1"/>
            <p:nvPr/>
          </p:nvSpPr>
          <p:spPr>
            <a:xfrm>
              <a:off x="920766" y="613054"/>
              <a:ext cx="11882700" cy="4248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43AF9B"/>
                </a:buClr>
                <a:buSzPts val="8571"/>
                <a:buFont typeface="Arial"/>
                <a:buNone/>
              </a:pPr>
              <a:r>
                <a:rPr lang="es-CL" sz="2400" b="1" i="0" u="none" strike="noStrike" cap="none">
                  <a:solidFill>
                    <a:srgbClr val="FF5235"/>
                  </a:solidFill>
                  <a:latin typeface="Helvetica Neue"/>
                  <a:ea typeface="Helvetica Neue"/>
                  <a:cs typeface="Helvetica Neue"/>
                  <a:sym typeface="Helvetica Neue"/>
                </a:rPr>
                <a:t>¿Qué aspectos debemos considerar durante este taller?</a:t>
              </a:r>
              <a:endParaRPr sz="1700" b="0" i="0" u="none" strike="noStrike" cap="none">
                <a:solidFill>
                  <a:srgbClr val="000000"/>
                </a:solidFill>
                <a:latin typeface="Helvetica Neue"/>
                <a:ea typeface="Helvetica Neue"/>
                <a:cs typeface="Helvetica Neue"/>
                <a:sym typeface="Helvetica Neue"/>
              </a:endParaRPr>
            </a:p>
          </p:txBody>
        </p:sp>
        <p:pic>
          <p:nvPicPr>
            <p:cNvPr id="69" name="Google Shape;69;p4"/>
            <p:cNvPicPr preferRelativeResize="0"/>
            <p:nvPr/>
          </p:nvPicPr>
          <p:blipFill rotWithShape="1">
            <a:blip r:embed="rId6">
              <a:alphaModFix/>
            </a:blip>
            <a:srcRect/>
            <a:stretch/>
          </p:blipFill>
          <p:spPr>
            <a:xfrm>
              <a:off x="709510" y="732911"/>
              <a:ext cx="205054" cy="209823"/>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grpSp>
        <p:nvGrpSpPr>
          <p:cNvPr id="74" name="Google Shape;74;p12"/>
          <p:cNvGrpSpPr/>
          <p:nvPr/>
        </p:nvGrpSpPr>
        <p:grpSpPr>
          <a:xfrm>
            <a:off x="546405" y="6072801"/>
            <a:ext cx="10943887" cy="703114"/>
            <a:chOff x="2396542" y="5443648"/>
            <a:chExt cx="10943887" cy="703114"/>
          </a:xfrm>
        </p:grpSpPr>
        <p:grpSp>
          <p:nvGrpSpPr>
            <p:cNvPr id="75" name="Google Shape;75;p12"/>
            <p:cNvGrpSpPr/>
            <p:nvPr/>
          </p:nvGrpSpPr>
          <p:grpSpPr>
            <a:xfrm>
              <a:off x="2396542" y="5443648"/>
              <a:ext cx="10943887" cy="703114"/>
              <a:chOff x="566357" y="5504276"/>
              <a:chExt cx="10943887" cy="703114"/>
            </a:xfrm>
          </p:grpSpPr>
          <p:sp>
            <p:nvSpPr>
              <p:cNvPr id="76" name="Google Shape;76;p12"/>
              <p:cNvSpPr/>
              <p:nvPr/>
            </p:nvSpPr>
            <p:spPr>
              <a:xfrm>
                <a:off x="566357" y="5504276"/>
                <a:ext cx="10943887" cy="703114"/>
              </a:xfrm>
              <a:prstGeom prst="rect">
                <a:avLst/>
              </a:prstGeom>
              <a:solidFill>
                <a:srgbClr val="EBF1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77" name="Google Shape;77;p12"/>
              <p:cNvSpPr/>
              <p:nvPr/>
            </p:nvSpPr>
            <p:spPr>
              <a:xfrm>
                <a:off x="1379534" y="5658561"/>
                <a:ext cx="9924645"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CL" sz="1200" b="0" i="0" u="none" strike="noStrike" cap="none">
                    <a:solidFill>
                      <a:srgbClr val="004760"/>
                    </a:solidFill>
                    <a:latin typeface="Helvetica Neue"/>
                    <a:ea typeface="Helvetica Neue"/>
                    <a:cs typeface="Helvetica Neue"/>
                    <a:sym typeface="Helvetica Neue"/>
                  </a:rPr>
                  <a:t>Recuerda que las actividades propuestas pueden ser ajustadas en función del contexto y la realidad del establecimiento. </a:t>
                </a:r>
                <a:endParaRPr sz="1200" b="0" i="0" u="none" strike="noStrike" cap="none">
                  <a:solidFill>
                    <a:srgbClr val="00476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200"/>
                  <a:buFont typeface="Arial"/>
                  <a:buNone/>
                </a:pPr>
                <a:r>
                  <a:rPr lang="es-CL" sz="1200" b="0" i="0" u="none" strike="noStrike" cap="none">
                    <a:solidFill>
                      <a:srgbClr val="004760"/>
                    </a:solidFill>
                    <a:latin typeface="Helvetica Neue"/>
                    <a:ea typeface="Helvetica Neue"/>
                    <a:cs typeface="Helvetica Neue"/>
                    <a:sym typeface="Helvetica Neue"/>
                  </a:rPr>
                  <a:t>Con los informes a mano, se invita a los participantes del taller a que respondan la siguiente secuencia de preguntas.</a:t>
                </a:r>
                <a:endParaRPr sz="1200" b="1" i="0" u="none" strike="noStrike" cap="none">
                  <a:solidFill>
                    <a:srgbClr val="004760"/>
                  </a:solidFill>
                  <a:latin typeface="Helvetica Neue"/>
                  <a:ea typeface="Helvetica Neue"/>
                  <a:cs typeface="Helvetica Neue"/>
                  <a:sym typeface="Helvetica Neue"/>
                </a:endParaRPr>
              </a:p>
            </p:txBody>
          </p:sp>
        </p:grpSp>
        <p:pic>
          <p:nvPicPr>
            <p:cNvPr id="78" name="Google Shape;78;p12" descr="Icono&#10;&#10;Descripción generada automáticamente"/>
            <p:cNvPicPr preferRelativeResize="0"/>
            <p:nvPr/>
          </p:nvPicPr>
          <p:blipFill rotWithShape="1">
            <a:blip r:embed="rId3">
              <a:alphaModFix/>
            </a:blip>
            <a:srcRect/>
            <a:stretch/>
          </p:blipFill>
          <p:spPr>
            <a:xfrm>
              <a:off x="2599743" y="5508080"/>
              <a:ext cx="520700" cy="520700"/>
            </a:xfrm>
            <a:prstGeom prst="rect">
              <a:avLst/>
            </a:prstGeom>
            <a:noFill/>
            <a:ln>
              <a:noFill/>
            </a:ln>
          </p:spPr>
        </p:pic>
      </p:grpSp>
      <p:pic>
        <p:nvPicPr>
          <p:cNvPr id="79" name="Google Shape;79;p12"/>
          <p:cNvPicPr preferRelativeResize="0"/>
          <p:nvPr/>
        </p:nvPicPr>
        <p:blipFill rotWithShape="1">
          <a:blip r:embed="rId4">
            <a:alphaModFix/>
          </a:blip>
          <a:srcRect l="2860" t="-1738" r="3041" b="-2564"/>
          <a:stretch/>
        </p:blipFill>
        <p:spPr>
          <a:xfrm>
            <a:off x="546405" y="2335694"/>
            <a:ext cx="4147370" cy="3062292"/>
          </a:xfrm>
          <a:prstGeom prst="rect">
            <a:avLst/>
          </a:prstGeom>
          <a:noFill/>
          <a:ln>
            <a:noFill/>
          </a:ln>
        </p:spPr>
      </p:pic>
      <p:sp>
        <p:nvSpPr>
          <p:cNvPr id="80" name="Google Shape;80;p12"/>
          <p:cNvSpPr/>
          <p:nvPr/>
        </p:nvSpPr>
        <p:spPr>
          <a:xfrm>
            <a:off x="5297682" y="3896169"/>
            <a:ext cx="6055500" cy="653700"/>
          </a:xfrm>
          <a:prstGeom prst="roundRect">
            <a:avLst>
              <a:gd name="adj" fmla="val 16667"/>
            </a:avLst>
          </a:prstGeom>
          <a:solidFill>
            <a:srgbClr val="00A28B"/>
          </a:solidFill>
          <a:ln>
            <a:noFill/>
          </a:ln>
        </p:spPr>
        <p:txBody>
          <a:bodyPr spcFirstLastPara="1" wrap="square" lIns="180000" tIns="91425" rIns="180000" bIns="91425" anchor="ctr" anchorCtr="0">
            <a:noAutofit/>
          </a:bodyPr>
          <a:lstStyle/>
          <a:p>
            <a:pPr marL="93663" marR="0" lvl="0" indent="-93663" algn="just" rtl="0">
              <a:lnSpc>
                <a:spcPct val="100000"/>
              </a:lnSpc>
              <a:spcBef>
                <a:spcPts val="0"/>
              </a:spcBef>
              <a:spcAft>
                <a:spcPts val="0"/>
              </a:spcAft>
              <a:buClr>
                <a:srgbClr val="000000"/>
              </a:buClr>
              <a:buSzPts val="1100"/>
              <a:buFont typeface="Arial"/>
              <a:buNone/>
            </a:pPr>
            <a:r>
              <a:rPr lang="es-CL" sz="1000" b="0" i="0" u="none" strike="noStrike" cap="none">
                <a:solidFill>
                  <a:schemeClr val="lt1"/>
                </a:solidFill>
                <a:latin typeface="Helvetica Neue"/>
                <a:ea typeface="Helvetica Neue"/>
                <a:cs typeface="Helvetica Neue"/>
                <a:sym typeface="Helvetica Neue"/>
              </a:rPr>
              <a:t>e) Analizar e interpretar los datos para comprobar o descartar cada una de las posibles causas. </a:t>
            </a:r>
            <a:endParaRPr sz="1000" b="0" i="0" u="none" strike="noStrike" cap="none">
              <a:solidFill>
                <a:schemeClr val="lt1"/>
              </a:solidFill>
              <a:latin typeface="Helvetica Neue"/>
              <a:ea typeface="Helvetica Neue"/>
              <a:cs typeface="Helvetica Neue"/>
              <a:sym typeface="Helvetica Neue"/>
            </a:endParaRPr>
          </a:p>
        </p:txBody>
      </p:sp>
      <p:sp>
        <p:nvSpPr>
          <p:cNvPr id="81" name="Google Shape;81;p12"/>
          <p:cNvSpPr/>
          <p:nvPr/>
        </p:nvSpPr>
        <p:spPr>
          <a:xfrm>
            <a:off x="5275047" y="4700323"/>
            <a:ext cx="6078000" cy="993000"/>
          </a:xfrm>
          <a:prstGeom prst="roundRect">
            <a:avLst>
              <a:gd name="adj" fmla="val 16667"/>
            </a:avLst>
          </a:prstGeom>
          <a:solidFill>
            <a:srgbClr val="098FAF"/>
          </a:solidFill>
          <a:ln>
            <a:noFill/>
          </a:ln>
        </p:spPr>
        <p:txBody>
          <a:bodyPr spcFirstLastPara="1" wrap="square" lIns="180000" tIns="91425" rIns="180000" bIns="91425" anchor="ctr" anchorCtr="0">
            <a:noAutofit/>
          </a:bodyPr>
          <a:lstStyle/>
          <a:p>
            <a:pPr marL="173038" marR="0" lvl="0" indent="-173038" algn="just" rtl="0">
              <a:lnSpc>
                <a:spcPct val="100000"/>
              </a:lnSpc>
              <a:spcBef>
                <a:spcPts val="0"/>
              </a:spcBef>
              <a:spcAft>
                <a:spcPts val="0"/>
              </a:spcAft>
              <a:buClr>
                <a:srgbClr val="000000"/>
              </a:buClr>
              <a:buSzPts val="1100"/>
              <a:buFont typeface="Arial"/>
              <a:buNone/>
            </a:pPr>
            <a:r>
              <a:rPr lang="es-CL" sz="1000" b="0" i="0" u="none" strike="noStrike" cap="none">
                <a:solidFill>
                  <a:schemeClr val="lt1"/>
                </a:solidFill>
                <a:latin typeface="Helvetica Neue"/>
                <a:ea typeface="Helvetica Neue"/>
                <a:cs typeface="Helvetica Neue"/>
                <a:sym typeface="Helvetica Neue"/>
              </a:rPr>
              <a:t>f) </a:t>
            </a:r>
            <a:r>
              <a:rPr lang="es-CL" sz="1000">
                <a:solidFill>
                  <a:schemeClr val="lt1"/>
                </a:solidFill>
                <a:latin typeface="Helvetica Neue"/>
                <a:ea typeface="Helvetica Neue"/>
                <a:cs typeface="Helvetica Neue"/>
                <a:sym typeface="Helvetica Neue"/>
              </a:rPr>
              <a:t> </a:t>
            </a:r>
            <a:r>
              <a:rPr lang="es-CL" sz="1000" b="0" i="0" u="none" strike="noStrike" cap="none">
                <a:solidFill>
                  <a:schemeClr val="lt1"/>
                </a:solidFill>
                <a:latin typeface="Helvetica Neue"/>
                <a:ea typeface="Helvetica Neue"/>
                <a:cs typeface="Helvetica Neue"/>
                <a:sym typeface="Helvetica Neue"/>
              </a:rPr>
              <a:t>Proponer acciones de mejora para trabajar las causas comprobadas de los problemas o desafíos priorizados.</a:t>
            </a:r>
            <a:endParaRPr sz="1000" b="0" i="0" u="none" strike="noStrike" cap="none">
              <a:solidFill>
                <a:schemeClr val="lt1"/>
              </a:solidFill>
              <a:latin typeface="Helvetica Neue"/>
              <a:ea typeface="Helvetica Neue"/>
              <a:cs typeface="Helvetica Neue"/>
              <a:sym typeface="Helvetica Neue"/>
            </a:endParaRPr>
          </a:p>
          <a:p>
            <a:pPr marL="173038" marR="0" lvl="0" indent="-173038" algn="just" rtl="0">
              <a:lnSpc>
                <a:spcPct val="100000"/>
              </a:lnSpc>
              <a:spcBef>
                <a:spcPts val="0"/>
              </a:spcBef>
              <a:spcAft>
                <a:spcPts val="0"/>
              </a:spcAft>
              <a:buClr>
                <a:srgbClr val="000000"/>
              </a:buClr>
              <a:buSzPts val="1000"/>
              <a:buFont typeface="Arial"/>
              <a:buNone/>
            </a:pPr>
            <a:r>
              <a:rPr lang="es-CL" sz="1000" b="0" i="0" u="none" strike="noStrike" cap="none">
                <a:solidFill>
                  <a:schemeClr val="lt1"/>
                </a:solidFill>
                <a:latin typeface="Helvetica Neue"/>
                <a:ea typeface="Helvetica Neue"/>
                <a:cs typeface="Helvetica Neue"/>
                <a:sym typeface="Helvetica Neue"/>
              </a:rPr>
              <a:t>g) Decidir qué acciones de mejora implementar para la gestión institucional o para la gestión pedagógica del curso o nivel, que puedan ser incorporadas a la planificación del 2026.</a:t>
            </a:r>
            <a:endParaRPr sz="1000" b="0" i="0" u="none" strike="noStrike" cap="none">
              <a:solidFill>
                <a:schemeClr val="lt1"/>
              </a:solidFill>
              <a:latin typeface="Helvetica Neue"/>
              <a:ea typeface="Helvetica Neue"/>
              <a:cs typeface="Helvetica Neue"/>
              <a:sym typeface="Helvetica Neue"/>
            </a:endParaRPr>
          </a:p>
        </p:txBody>
      </p:sp>
      <p:sp>
        <p:nvSpPr>
          <p:cNvPr id="82" name="Google Shape;82;p12"/>
          <p:cNvSpPr/>
          <p:nvPr/>
        </p:nvSpPr>
        <p:spPr>
          <a:xfrm>
            <a:off x="5252417" y="3170923"/>
            <a:ext cx="6100500" cy="574800"/>
          </a:xfrm>
          <a:prstGeom prst="roundRect">
            <a:avLst>
              <a:gd name="adj" fmla="val 16667"/>
            </a:avLst>
          </a:prstGeom>
          <a:solidFill>
            <a:srgbClr val="FFD13F"/>
          </a:solidFill>
          <a:ln>
            <a:noFill/>
          </a:ln>
        </p:spPr>
        <p:txBody>
          <a:bodyPr spcFirstLastPara="1" wrap="square" lIns="180000" tIns="91425" rIns="180000" bIns="91425" anchor="ctr" anchorCtr="0">
            <a:noAutofit/>
          </a:bodyPr>
          <a:lstStyle/>
          <a:p>
            <a:pPr marL="0" marR="0" lvl="0" indent="0" algn="just" rtl="0">
              <a:lnSpc>
                <a:spcPct val="100000"/>
              </a:lnSpc>
              <a:spcBef>
                <a:spcPts val="0"/>
              </a:spcBef>
              <a:spcAft>
                <a:spcPts val="0"/>
              </a:spcAft>
              <a:buClr>
                <a:srgbClr val="000000"/>
              </a:buClr>
              <a:buSzPts val="1100"/>
              <a:buFont typeface="Arial"/>
              <a:buNone/>
            </a:pPr>
            <a:r>
              <a:rPr lang="es-CL" sz="1000" b="0" i="0" u="none" strike="noStrike" cap="none">
                <a:solidFill>
                  <a:srgbClr val="004760"/>
                </a:solidFill>
                <a:latin typeface="Helvetica Neue"/>
                <a:ea typeface="Helvetica Neue"/>
                <a:cs typeface="Helvetica Neue"/>
                <a:sym typeface="Helvetica Neue"/>
              </a:rPr>
              <a:t>d)</a:t>
            </a:r>
            <a:r>
              <a:rPr lang="es-CL" sz="1100" b="0" i="0" u="none" strike="noStrike" cap="none">
                <a:solidFill>
                  <a:srgbClr val="004760"/>
                </a:solidFill>
                <a:latin typeface="Helvetica Neue"/>
                <a:ea typeface="Helvetica Neue"/>
                <a:cs typeface="Helvetica Neue"/>
                <a:sym typeface="Helvetica Neue"/>
              </a:rPr>
              <a:t> </a:t>
            </a:r>
            <a:r>
              <a:rPr lang="es-CL" sz="1000" b="0" i="0" u="none" strike="noStrike" cap="none">
                <a:solidFill>
                  <a:srgbClr val="004760"/>
                </a:solidFill>
                <a:latin typeface="Helvetica Neue"/>
                <a:ea typeface="Helvetica Neue"/>
                <a:cs typeface="Helvetica Neue"/>
                <a:sym typeface="Helvetica Neue"/>
              </a:rPr>
              <a:t>Organizar datos relevantes y válidos para cada una de las posibles causas identificadas.</a:t>
            </a:r>
            <a:endParaRPr sz="1000" b="0" i="0" u="none" strike="noStrike" cap="none">
              <a:solidFill>
                <a:srgbClr val="004760"/>
              </a:solidFill>
              <a:latin typeface="Helvetica Neue"/>
              <a:ea typeface="Helvetica Neue"/>
              <a:cs typeface="Helvetica Neue"/>
              <a:sym typeface="Helvetica Neue"/>
            </a:endParaRPr>
          </a:p>
        </p:txBody>
      </p:sp>
      <p:sp>
        <p:nvSpPr>
          <p:cNvPr id="83" name="Google Shape;83;p12"/>
          <p:cNvSpPr/>
          <p:nvPr/>
        </p:nvSpPr>
        <p:spPr>
          <a:xfrm>
            <a:off x="5268090" y="2043060"/>
            <a:ext cx="6084900" cy="977400"/>
          </a:xfrm>
          <a:prstGeom prst="roundRect">
            <a:avLst>
              <a:gd name="adj" fmla="val 16667"/>
            </a:avLst>
          </a:prstGeom>
          <a:solidFill>
            <a:srgbClr val="FD7139"/>
          </a:solidFill>
          <a:ln>
            <a:noFill/>
          </a:ln>
        </p:spPr>
        <p:txBody>
          <a:bodyPr spcFirstLastPara="1" wrap="square" lIns="91425" tIns="45700" rIns="91425" bIns="45700" anchor="ctr" anchorCtr="0">
            <a:noAutofit/>
          </a:bodyPr>
          <a:lstStyle/>
          <a:p>
            <a:pPr marL="173038" marR="0" lvl="0" indent="-166688" algn="l" rtl="0">
              <a:lnSpc>
                <a:spcPct val="100000"/>
              </a:lnSpc>
              <a:spcBef>
                <a:spcPts val="0"/>
              </a:spcBef>
              <a:spcAft>
                <a:spcPts val="0"/>
              </a:spcAft>
              <a:buClr>
                <a:schemeClr val="lt1"/>
              </a:buClr>
              <a:buSzPts val="1000"/>
              <a:buFont typeface="Helvetica Neue"/>
              <a:buAutoNum type="alphaLcParenR"/>
            </a:pPr>
            <a:r>
              <a:rPr lang="es-CL" sz="1000" b="0" i="0" u="none" strike="noStrike" cap="none">
                <a:solidFill>
                  <a:schemeClr val="lt1"/>
                </a:solidFill>
                <a:latin typeface="Helvetica Neue"/>
                <a:ea typeface="Helvetica Neue"/>
                <a:cs typeface="Helvetica Neue"/>
                <a:sym typeface="Helvetica Neue"/>
              </a:rPr>
              <a:t>Observar qué nos dicen los resultados del DIA Evaluación de Cierre.</a:t>
            </a:r>
            <a:endParaRPr sz="1000" b="0" i="0" u="none" strike="noStrike" cap="none">
              <a:solidFill>
                <a:schemeClr val="lt1"/>
              </a:solidFill>
              <a:latin typeface="Helvetica Neue"/>
              <a:ea typeface="Helvetica Neue"/>
              <a:cs typeface="Helvetica Neue"/>
              <a:sym typeface="Helvetica Neue"/>
            </a:endParaRPr>
          </a:p>
          <a:p>
            <a:pPr marL="173038" marR="0" lvl="0" indent="-166688" algn="l" rtl="0">
              <a:lnSpc>
                <a:spcPct val="100000"/>
              </a:lnSpc>
              <a:spcBef>
                <a:spcPts val="0"/>
              </a:spcBef>
              <a:spcAft>
                <a:spcPts val="0"/>
              </a:spcAft>
              <a:buClr>
                <a:schemeClr val="lt1"/>
              </a:buClr>
              <a:buSzPts val="1000"/>
              <a:buFont typeface="Helvetica Neue"/>
              <a:buAutoNum type="alphaLcParenR"/>
            </a:pPr>
            <a:r>
              <a:rPr lang="es-CL" sz="1000" b="0" i="0" u="none" strike="noStrike" cap="none">
                <a:solidFill>
                  <a:schemeClr val="lt1"/>
                </a:solidFill>
                <a:latin typeface="Helvetica Neue"/>
                <a:ea typeface="Helvetica Neue"/>
                <a:cs typeface="Helvetica Neue"/>
                <a:sym typeface="Helvetica Neue"/>
              </a:rPr>
              <a:t>Identificar y priorizar problemas o desafíos del Área Académica y/o Socioemocional, a nivel de curso o establecimiento.</a:t>
            </a:r>
            <a:endParaRPr sz="1000" b="0" i="0" u="none" strike="noStrike" cap="none">
              <a:solidFill>
                <a:schemeClr val="lt1"/>
              </a:solidFill>
              <a:latin typeface="Helvetica Neue"/>
              <a:ea typeface="Helvetica Neue"/>
              <a:cs typeface="Helvetica Neue"/>
              <a:sym typeface="Helvetica Neue"/>
            </a:endParaRPr>
          </a:p>
          <a:p>
            <a:pPr marL="173038" marR="0" lvl="0" indent="-166688" algn="l" rtl="0">
              <a:lnSpc>
                <a:spcPct val="100000"/>
              </a:lnSpc>
              <a:spcBef>
                <a:spcPts val="0"/>
              </a:spcBef>
              <a:spcAft>
                <a:spcPts val="0"/>
              </a:spcAft>
              <a:buClr>
                <a:schemeClr val="lt1"/>
              </a:buClr>
              <a:buSzPts val="1000"/>
              <a:buFont typeface="Helvetica Neue"/>
              <a:buAutoNum type="alphaLcParenR"/>
            </a:pPr>
            <a:r>
              <a:rPr lang="es-CL" sz="1000" b="0" i="0" u="none" strike="noStrike" cap="none">
                <a:solidFill>
                  <a:schemeClr val="lt1"/>
                </a:solidFill>
                <a:latin typeface="Helvetica Neue"/>
                <a:ea typeface="Helvetica Neue"/>
                <a:cs typeface="Helvetica Neue"/>
                <a:sym typeface="Helvetica Neue"/>
              </a:rPr>
              <a:t>Plantear causas que podrían estar provocando o incidiendo en los problemas o desafíos priorizados.</a:t>
            </a:r>
            <a:endParaRPr sz="1000" b="0" i="0" u="none" strike="noStrike" cap="none">
              <a:solidFill>
                <a:schemeClr val="lt1"/>
              </a:solidFill>
              <a:latin typeface="Helvetica Neue"/>
              <a:ea typeface="Helvetica Neue"/>
              <a:cs typeface="Helvetica Neue"/>
              <a:sym typeface="Helvetica Neue"/>
            </a:endParaRPr>
          </a:p>
        </p:txBody>
      </p:sp>
      <p:sp>
        <p:nvSpPr>
          <p:cNvPr id="84" name="Google Shape;84;p12"/>
          <p:cNvSpPr/>
          <p:nvPr/>
        </p:nvSpPr>
        <p:spPr>
          <a:xfrm>
            <a:off x="4816645" y="2540374"/>
            <a:ext cx="358200" cy="168900"/>
          </a:xfrm>
          <a:prstGeom prst="rightArrow">
            <a:avLst>
              <a:gd name="adj1" fmla="val 50000"/>
              <a:gd name="adj2" fmla="val 50000"/>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85" name="Google Shape;85;p12"/>
          <p:cNvSpPr/>
          <p:nvPr/>
        </p:nvSpPr>
        <p:spPr>
          <a:xfrm>
            <a:off x="4816645" y="3428141"/>
            <a:ext cx="358200" cy="168900"/>
          </a:xfrm>
          <a:prstGeom prst="rightArrow">
            <a:avLst>
              <a:gd name="adj1" fmla="val 50000"/>
              <a:gd name="adj2" fmla="val 50000"/>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86" name="Google Shape;86;p12"/>
          <p:cNvSpPr/>
          <p:nvPr/>
        </p:nvSpPr>
        <p:spPr>
          <a:xfrm>
            <a:off x="4816645" y="4200498"/>
            <a:ext cx="358200" cy="168900"/>
          </a:xfrm>
          <a:prstGeom prst="rightArrow">
            <a:avLst>
              <a:gd name="adj1" fmla="val 50000"/>
              <a:gd name="adj2" fmla="val 50000"/>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87" name="Google Shape;87;p12"/>
          <p:cNvSpPr/>
          <p:nvPr/>
        </p:nvSpPr>
        <p:spPr>
          <a:xfrm>
            <a:off x="4816645" y="4946223"/>
            <a:ext cx="358200" cy="168900"/>
          </a:xfrm>
          <a:prstGeom prst="rightArrow">
            <a:avLst>
              <a:gd name="adj1" fmla="val 50000"/>
              <a:gd name="adj2" fmla="val 50000"/>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grpSp>
        <p:nvGrpSpPr>
          <p:cNvPr id="88" name="Google Shape;88;p12"/>
          <p:cNvGrpSpPr/>
          <p:nvPr/>
        </p:nvGrpSpPr>
        <p:grpSpPr>
          <a:xfrm>
            <a:off x="241264" y="692425"/>
            <a:ext cx="11119077" cy="1194133"/>
            <a:chOff x="709510" y="613054"/>
            <a:chExt cx="13414257" cy="1194133"/>
          </a:xfrm>
        </p:grpSpPr>
        <p:sp>
          <p:nvSpPr>
            <p:cNvPr id="89" name="Google Shape;89;p12"/>
            <p:cNvSpPr txBox="1"/>
            <p:nvPr/>
          </p:nvSpPr>
          <p:spPr>
            <a:xfrm>
              <a:off x="920767" y="613054"/>
              <a:ext cx="13203000" cy="1194133"/>
            </a:xfrm>
            <a:prstGeom prst="rect">
              <a:avLst/>
            </a:prstGeom>
            <a:noFill/>
            <a:ln>
              <a:noFill/>
            </a:ln>
          </p:spPr>
          <p:txBody>
            <a:bodyPr spcFirstLastPara="1" wrap="square" lIns="91425" tIns="45700" rIns="91425" bIns="45700" anchor="t" anchorCtr="0">
              <a:spAutoFit/>
            </a:bodyPr>
            <a:lstStyle/>
            <a:p>
              <a:pPr marL="0" marR="0" lvl="0" indent="0" algn="just" rtl="0">
                <a:lnSpc>
                  <a:spcPct val="90000"/>
                </a:lnSpc>
                <a:spcBef>
                  <a:spcPts val="0"/>
                </a:spcBef>
                <a:spcAft>
                  <a:spcPts val="0"/>
                </a:spcAft>
                <a:buClr>
                  <a:srgbClr val="43AF9B"/>
                </a:buClr>
                <a:buSzPts val="8571"/>
                <a:buFont typeface="Arial"/>
                <a:buNone/>
              </a:pPr>
              <a:r>
                <a:rPr lang="es-CL" sz="2400" b="1" i="0" u="none" strike="noStrike" cap="none">
                  <a:solidFill>
                    <a:srgbClr val="FF5235"/>
                  </a:solidFill>
                  <a:latin typeface="Helvetica Neue"/>
                  <a:ea typeface="Helvetica Neue"/>
                  <a:cs typeface="Helvetica Neue"/>
                  <a:sym typeface="Helvetica Neue"/>
                </a:rPr>
                <a:t>¿Cuáles son los pasos a seguir?</a:t>
              </a:r>
              <a:endParaRPr sz="2400" b="1" i="0" u="none" strike="noStrike" cap="none">
                <a:solidFill>
                  <a:srgbClr val="FF5235"/>
                </a:solidFill>
                <a:latin typeface="Helvetica Neue"/>
                <a:ea typeface="Helvetica Neue"/>
                <a:cs typeface="Helvetica Neue"/>
                <a:sym typeface="Helvetica Neue"/>
              </a:endParaRPr>
            </a:p>
            <a:p>
              <a:pPr marL="0" marR="0" lvl="0" indent="0" algn="just" rtl="0">
                <a:lnSpc>
                  <a:spcPct val="100000"/>
                </a:lnSpc>
                <a:spcBef>
                  <a:spcPts val="600"/>
                </a:spcBef>
                <a:spcAft>
                  <a:spcPts val="0"/>
                </a:spcAft>
                <a:buClr>
                  <a:schemeClr val="dk1"/>
                </a:buClr>
                <a:buSzPts val="1100"/>
                <a:buFont typeface="Arial"/>
                <a:buNone/>
              </a:pPr>
              <a:r>
                <a:rPr lang="es-CL" sz="1500" b="0" i="0" u="none" strike="noStrike" cap="none">
                  <a:solidFill>
                    <a:srgbClr val="004B62"/>
                  </a:solidFill>
                  <a:latin typeface="Helvetica Neue"/>
                  <a:ea typeface="Helvetica Neue"/>
                  <a:cs typeface="Helvetica Neue"/>
                  <a:sym typeface="Helvetica Neue"/>
                </a:rPr>
                <a:t>Una vez que todos(as) los(as) profesionales involucrados(as) hayan leído los </a:t>
              </a:r>
              <a:r>
                <a:rPr lang="es-CL" sz="1500" b="0" i="1" u="none" strike="noStrike" cap="none">
                  <a:solidFill>
                    <a:srgbClr val="004B62"/>
                  </a:solidFill>
                  <a:latin typeface="Helvetica Neue"/>
                  <a:ea typeface="Helvetica Neue"/>
                  <a:cs typeface="Helvetica Neue"/>
                  <a:sym typeface="Helvetica Neue"/>
                </a:rPr>
                <a:t>Informes de Resultados por curso</a:t>
              </a:r>
              <a:r>
                <a:rPr lang="es-CL" sz="1500" b="0" i="0" u="none" strike="noStrike" cap="none">
                  <a:solidFill>
                    <a:srgbClr val="004B62"/>
                  </a:solidFill>
                  <a:latin typeface="Helvetica Neue"/>
                  <a:ea typeface="Helvetica Neue"/>
                  <a:cs typeface="Helvetica Neue"/>
                  <a:sym typeface="Helvetica Neue"/>
                </a:rPr>
                <a:t> y el </a:t>
              </a:r>
              <a:r>
                <a:rPr lang="es-CL" sz="1500" b="0" i="1" u="none" strike="noStrike" cap="none">
                  <a:solidFill>
                    <a:srgbClr val="004B62"/>
                  </a:solidFill>
                  <a:latin typeface="Helvetica Neue"/>
                  <a:ea typeface="Helvetica Neue"/>
                  <a:cs typeface="Helvetica Neue"/>
                  <a:sym typeface="Helvetica Neue"/>
                </a:rPr>
                <a:t>Informe de Resultados Establecimiento, </a:t>
              </a:r>
              <a:r>
                <a:rPr lang="es-CL" sz="1500" b="0" i="0" u="none" strike="noStrike" cap="none">
                  <a:solidFill>
                    <a:srgbClr val="004B62"/>
                  </a:solidFill>
                  <a:latin typeface="Helvetica Neue"/>
                  <a:ea typeface="Helvetica Neue"/>
                  <a:cs typeface="Helvetica Neue"/>
                  <a:sym typeface="Helvetica Neue"/>
                </a:rPr>
                <a:t>realizar el </a:t>
              </a:r>
              <a:r>
                <a:rPr lang="es-CL" sz="1500" b="1" i="0" u="none" strike="noStrike" cap="none">
                  <a:solidFill>
                    <a:srgbClr val="004B62"/>
                  </a:solidFill>
                  <a:latin typeface="Helvetica Neue"/>
                  <a:ea typeface="Helvetica Neue"/>
                  <a:cs typeface="Helvetica Neue"/>
                  <a:sym typeface="Helvetica Neue"/>
                </a:rPr>
                <a:t>Taller Análisis Integrado de Resultados DIA Evaluación de Cierre</a:t>
              </a:r>
              <a:r>
                <a:rPr lang="es-CL" sz="1500" b="0" i="0" u="none" strike="noStrike" cap="none">
                  <a:solidFill>
                    <a:srgbClr val="004B62"/>
                  </a:solidFill>
                  <a:latin typeface="Helvetica Neue"/>
                  <a:ea typeface="Helvetica Neue"/>
                  <a:cs typeface="Helvetica Neue"/>
                  <a:sym typeface="Helvetica Neue"/>
                </a:rPr>
                <a:t>, por medio de los siguientes pasos:</a:t>
              </a:r>
              <a:endParaRPr sz="2400" b="0" i="0" u="none" strike="noStrike" cap="none">
                <a:solidFill>
                  <a:srgbClr val="FF5235"/>
                </a:solidFill>
                <a:latin typeface="Helvetica Neue"/>
                <a:ea typeface="Helvetica Neue"/>
                <a:cs typeface="Helvetica Neue"/>
                <a:sym typeface="Helvetica Neue"/>
              </a:endParaRPr>
            </a:p>
          </p:txBody>
        </p:sp>
        <p:pic>
          <p:nvPicPr>
            <p:cNvPr id="90" name="Google Shape;90;p12"/>
            <p:cNvPicPr preferRelativeResize="0"/>
            <p:nvPr/>
          </p:nvPicPr>
          <p:blipFill rotWithShape="1">
            <a:blip r:embed="rId5">
              <a:alphaModFix/>
            </a:blip>
            <a:srcRect/>
            <a:stretch/>
          </p:blipFill>
          <p:spPr>
            <a:xfrm>
              <a:off x="709510" y="732911"/>
              <a:ext cx="205054" cy="209823"/>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3"/>
          <p:cNvSpPr txBox="1"/>
          <p:nvPr/>
        </p:nvSpPr>
        <p:spPr>
          <a:xfrm>
            <a:off x="864659" y="2169871"/>
            <a:ext cx="10562400" cy="1151400"/>
          </a:xfrm>
          <a:prstGeom prst="rect">
            <a:avLst/>
          </a:prstGeom>
          <a:noFill/>
          <a:ln>
            <a:noFill/>
          </a:ln>
        </p:spPr>
        <p:txBody>
          <a:bodyPr spcFirstLastPara="1" wrap="square" lIns="0" tIns="91425" rIns="0" bIns="91425" anchor="t" anchorCtr="0">
            <a:spAutoFit/>
          </a:bodyPr>
          <a:lstStyle/>
          <a:p>
            <a:pPr marL="0" marR="0" lvl="0" indent="0" algn="just" rtl="0">
              <a:lnSpc>
                <a:spcPct val="127692"/>
              </a:lnSpc>
              <a:spcBef>
                <a:spcPts val="0"/>
              </a:spcBef>
              <a:spcAft>
                <a:spcPts val="0"/>
              </a:spcAft>
              <a:buClr>
                <a:srgbClr val="000000"/>
              </a:buClr>
              <a:buSzPts val="1300"/>
              <a:buFont typeface="Arial"/>
              <a:buNone/>
            </a:pPr>
            <a:r>
              <a:rPr lang="es-CL" sz="1300" i="0" u="none" strike="noStrike" cap="none">
                <a:solidFill>
                  <a:srgbClr val="004760"/>
                </a:solidFill>
                <a:latin typeface="Verdana"/>
                <a:ea typeface="Verdana"/>
                <a:cs typeface="Verdana"/>
                <a:sym typeface="Verdana"/>
              </a:rPr>
              <a:t>Una vez leídos los Informes de Resultados por Curso y/o el Informe de Resultados Establecimiento, ¿qué resultado(s) nos llama(n) la atención? ¿Qué hallazgos encontramos? ¿Alguno se relaciona con la convivencia escolar? ¿Qué observamos en Matemática? ¿Qué nos llama la atención en el Cuestionario Aprendizaje Socioemocional? ¿Qué observamos de los resultados del Cuestionario de Convivencia?</a:t>
            </a:r>
            <a:endParaRPr>
              <a:latin typeface="Verdana"/>
              <a:ea typeface="Verdana"/>
              <a:cs typeface="Verdana"/>
              <a:sym typeface="Verdana"/>
            </a:endParaRPr>
          </a:p>
        </p:txBody>
      </p:sp>
      <p:grpSp>
        <p:nvGrpSpPr>
          <p:cNvPr id="96" name="Google Shape;96;p13"/>
          <p:cNvGrpSpPr/>
          <p:nvPr/>
        </p:nvGrpSpPr>
        <p:grpSpPr>
          <a:xfrm>
            <a:off x="312461" y="1601043"/>
            <a:ext cx="11332836" cy="530115"/>
            <a:chOff x="794858" y="1057730"/>
            <a:chExt cx="11117163" cy="826497"/>
          </a:xfrm>
        </p:grpSpPr>
        <p:grpSp>
          <p:nvGrpSpPr>
            <p:cNvPr id="97" name="Google Shape;97;p13"/>
            <p:cNvGrpSpPr/>
            <p:nvPr/>
          </p:nvGrpSpPr>
          <p:grpSpPr>
            <a:xfrm>
              <a:off x="794858" y="1057730"/>
              <a:ext cx="11117163" cy="826497"/>
              <a:chOff x="4687001" y="1876392"/>
              <a:chExt cx="7219127" cy="309901"/>
            </a:xfrm>
          </p:grpSpPr>
          <p:sp>
            <p:nvSpPr>
              <p:cNvPr id="98" name="Google Shape;98;p13"/>
              <p:cNvSpPr/>
              <p:nvPr/>
            </p:nvSpPr>
            <p:spPr>
              <a:xfrm>
                <a:off x="4698750" y="1933357"/>
                <a:ext cx="7207378" cy="233706"/>
              </a:xfrm>
              <a:prstGeom prst="rect">
                <a:avLst/>
              </a:prstGeom>
              <a:solidFill>
                <a:srgbClr val="93BCE5">
                  <a:alpha val="28627"/>
                </a:srgbClr>
              </a:solidFill>
              <a:ln>
                <a:noFill/>
              </a:ln>
            </p:spPr>
            <p:txBody>
              <a:bodyPr spcFirstLastPara="1" wrap="square" lIns="648000" tIns="91425" rIns="0"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s-CL" sz="1500" b="1" i="0" u="none" strike="noStrike" cap="none">
                    <a:solidFill>
                      <a:srgbClr val="004760"/>
                    </a:solidFill>
                    <a:latin typeface="Helvetica Neue"/>
                    <a:ea typeface="Helvetica Neue"/>
                    <a:cs typeface="Helvetica Neue"/>
                    <a:sym typeface="Helvetica Neue"/>
                  </a:rPr>
                  <a:t>Observar qué nos dicen los resultados del DIA Evaluación de Cierre</a:t>
                </a:r>
                <a:endParaRPr sz="1500" b="1" i="0" u="none" strike="noStrike" cap="none">
                  <a:solidFill>
                    <a:srgbClr val="004760"/>
                  </a:solidFill>
                  <a:latin typeface="Helvetica Neue"/>
                  <a:ea typeface="Helvetica Neue"/>
                  <a:cs typeface="Helvetica Neue"/>
                  <a:sym typeface="Helvetica Neue"/>
                </a:endParaRPr>
              </a:p>
            </p:txBody>
          </p:sp>
          <p:sp>
            <p:nvSpPr>
              <p:cNvPr id="99" name="Google Shape;99;p13"/>
              <p:cNvSpPr/>
              <p:nvPr/>
            </p:nvSpPr>
            <p:spPr>
              <a:xfrm>
                <a:off x="4687001" y="1876392"/>
                <a:ext cx="467471" cy="309901"/>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sz="2400" b="1" i="0" u="none" strike="noStrike" cap="none">
                    <a:solidFill>
                      <a:srgbClr val="004760"/>
                    </a:solidFill>
                    <a:latin typeface="Helvetica Neue"/>
                    <a:ea typeface="Helvetica Neue"/>
                    <a:cs typeface="Helvetica Neue"/>
                    <a:sym typeface="Helvetica Neue"/>
                  </a:rPr>
                  <a:t>a.</a:t>
                </a:r>
                <a:endParaRPr sz="2400" b="1" i="0" u="none" strike="noStrike" cap="none">
                  <a:solidFill>
                    <a:srgbClr val="004760"/>
                  </a:solidFill>
                  <a:latin typeface="Helvetica Neue"/>
                  <a:ea typeface="Helvetica Neue"/>
                  <a:cs typeface="Helvetica Neue"/>
                  <a:sym typeface="Helvetica Neue"/>
                </a:endParaRPr>
              </a:p>
            </p:txBody>
          </p:sp>
        </p:grpSp>
        <p:cxnSp>
          <p:nvCxnSpPr>
            <p:cNvPr id="100" name="Google Shape;100;p13"/>
            <p:cNvCxnSpPr/>
            <p:nvPr/>
          </p:nvCxnSpPr>
          <p:spPr>
            <a:xfrm>
              <a:off x="1346690" y="1209650"/>
              <a:ext cx="0" cy="623291"/>
            </a:xfrm>
            <a:prstGeom prst="straightConnector1">
              <a:avLst/>
            </a:prstGeom>
            <a:noFill/>
            <a:ln w="25400" cap="flat" cmpd="sng">
              <a:solidFill>
                <a:schemeClr val="lt1"/>
              </a:solidFill>
              <a:prstDash val="solid"/>
              <a:round/>
              <a:headEnd type="none" w="sm" len="sm"/>
              <a:tailEnd type="none" w="sm" len="sm"/>
            </a:ln>
          </p:spPr>
        </p:cxnSp>
      </p:grpSp>
      <p:grpSp>
        <p:nvGrpSpPr>
          <p:cNvPr id="101" name="Google Shape;101;p13"/>
          <p:cNvGrpSpPr/>
          <p:nvPr/>
        </p:nvGrpSpPr>
        <p:grpSpPr>
          <a:xfrm>
            <a:off x="864663" y="5600321"/>
            <a:ext cx="10565333" cy="800465"/>
            <a:chOff x="2396542" y="5327233"/>
            <a:chExt cx="10565333" cy="800465"/>
          </a:xfrm>
        </p:grpSpPr>
        <p:grpSp>
          <p:nvGrpSpPr>
            <p:cNvPr id="102" name="Google Shape;102;p13"/>
            <p:cNvGrpSpPr/>
            <p:nvPr/>
          </p:nvGrpSpPr>
          <p:grpSpPr>
            <a:xfrm>
              <a:off x="2396542" y="5327233"/>
              <a:ext cx="10565333" cy="800465"/>
              <a:chOff x="566357" y="5387861"/>
              <a:chExt cx="10565333" cy="800465"/>
            </a:xfrm>
          </p:grpSpPr>
          <p:sp>
            <p:nvSpPr>
              <p:cNvPr id="103" name="Google Shape;103;p13"/>
              <p:cNvSpPr/>
              <p:nvPr/>
            </p:nvSpPr>
            <p:spPr>
              <a:xfrm>
                <a:off x="566357" y="5387861"/>
                <a:ext cx="10565333" cy="80046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104" name="Google Shape;104;p13"/>
              <p:cNvSpPr/>
              <p:nvPr/>
            </p:nvSpPr>
            <p:spPr>
              <a:xfrm>
                <a:off x="1379534" y="5553293"/>
                <a:ext cx="954548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CL" sz="1200" b="0" i="0" u="none" strike="noStrike" cap="none">
                    <a:solidFill>
                      <a:srgbClr val="004760"/>
                    </a:solidFill>
                    <a:latin typeface="Helvetica Neue"/>
                    <a:ea typeface="Helvetica Neue"/>
                    <a:cs typeface="Helvetica Neue"/>
                    <a:sym typeface="Helvetica Neue"/>
                  </a:rPr>
                  <a:t>Un </a:t>
                </a:r>
                <a:r>
                  <a:rPr lang="es-CL" sz="1200" b="1" i="0" u="none" strike="noStrike" cap="none">
                    <a:solidFill>
                      <a:srgbClr val="004760"/>
                    </a:solidFill>
                    <a:latin typeface="Helvetica Neue"/>
                    <a:ea typeface="Helvetica Neue"/>
                    <a:cs typeface="Helvetica Neue"/>
                    <a:sym typeface="Helvetica Neue"/>
                  </a:rPr>
                  <a:t>hallazgo </a:t>
                </a:r>
                <a:r>
                  <a:rPr lang="es-CL" sz="1200" b="0" i="0" u="none" strike="noStrike" cap="none">
                    <a:solidFill>
                      <a:srgbClr val="004760"/>
                    </a:solidFill>
                    <a:latin typeface="Helvetica Neue"/>
                    <a:ea typeface="Helvetica Neue"/>
                    <a:cs typeface="Helvetica Neue"/>
                    <a:sym typeface="Helvetica Neue"/>
                  </a:rPr>
                  <a:t>es cualquier resultado presente en el o los informes del DIA que, para los participantes del taller, corresponde a una señal que ayuda a evaluar si se está avanzando o no en la formación integral de los y las estudiantes.</a:t>
                </a:r>
                <a:endParaRPr sz="1200" b="0" i="0" u="none" strike="noStrike" cap="none">
                  <a:solidFill>
                    <a:srgbClr val="004760"/>
                  </a:solidFill>
                  <a:latin typeface="Helvetica Neue"/>
                  <a:ea typeface="Helvetica Neue"/>
                  <a:cs typeface="Helvetica Neue"/>
                  <a:sym typeface="Helvetica Neue"/>
                </a:endParaRPr>
              </a:p>
            </p:txBody>
          </p:sp>
        </p:grpSp>
        <p:pic>
          <p:nvPicPr>
            <p:cNvPr id="105" name="Google Shape;105;p13" descr="Icono&#10;&#10;Descripción generada automáticamente"/>
            <p:cNvPicPr preferRelativeResize="0"/>
            <p:nvPr/>
          </p:nvPicPr>
          <p:blipFill rotWithShape="1">
            <a:blip r:embed="rId3">
              <a:alphaModFix/>
            </a:blip>
            <a:srcRect/>
            <a:stretch/>
          </p:blipFill>
          <p:spPr>
            <a:xfrm>
              <a:off x="2599743" y="5465096"/>
              <a:ext cx="520700" cy="520700"/>
            </a:xfrm>
            <a:prstGeom prst="rect">
              <a:avLst/>
            </a:prstGeom>
            <a:noFill/>
            <a:ln>
              <a:noFill/>
            </a:ln>
          </p:spPr>
        </p:pic>
      </p:grpSp>
      <p:pic>
        <p:nvPicPr>
          <p:cNvPr id="106" name="Google Shape;106;p13"/>
          <p:cNvPicPr preferRelativeResize="0"/>
          <p:nvPr/>
        </p:nvPicPr>
        <p:blipFill rotWithShape="1">
          <a:blip r:embed="rId4">
            <a:alphaModFix/>
          </a:blip>
          <a:srcRect/>
          <a:stretch/>
        </p:blipFill>
        <p:spPr>
          <a:xfrm>
            <a:off x="9901930" y="436501"/>
            <a:ext cx="1743875" cy="1125900"/>
          </a:xfrm>
          <a:prstGeom prst="rect">
            <a:avLst/>
          </a:prstGeom>
          <a:noFill/>
          <a:ln>
            <a:noFill/>
          </a:ln>
        </p:spPr>
      </p:pic>
      <p:grpSp>
        <p:nvGrpSpPr>
          <p:cNvPr id="107" name="Google Shape;107;p13"/>
          <p:cNvGrpSpPr/>
          <p:nvPr/>
        </p:nvGrpSpPr>
        <p:grpSpPr>
          <a:xfrm>
            <a:off x="864659" y="3378885"/>
            <a:ext cx="10565337" cy="2251955"/>
            <a:chOff x="864659" y="3020171"/>
            <a:chExt cx="10565337" cy="2417039"/>
          </a:xfrm>
        </p:grpSpPr>
        <p:sp>
          <p:nvSpPr>
            <p:cNvPr id="108" name="Google Shape;108;p13"/>
            <p:cNvSpPr/>
            <p:nvPr/>
          </p:nvSpPr>
          <p:spPr>
            <a:xfrm>
              <a:off x="864659" y="3020171"/>
              <a:ext cx="10565337" cy="2417039"/>
            </a:xfrm>
            <a:prstGeom prst="roundRect">
              <a:avLst>
                <a:gd name="adj" fmla="val 0"/>
              </a:avLst>
            </a:prstGeom>
            <a:solidFill>
              <a:schemeClr val="lt1"/>
            </a:solidFill>
            <a:ln>
              <a:noFill/>
            </a:ln>
          </p:spPr>
          <p:txBody>
            <a:bodyPr spcFirstLastPara="1" wrap="square" lIns="432000" tIns="91425" rIns="0"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200" b="1" i="0" u="none" strike="noStrike" cap="none">
                <a:solidFill>
                  <a:schemeClr val="dk1"/>
                </a:solidFill>
                <a:latin typeface="Verdana"/>
                <a:ea typeface="Verdana"/>
                <a:cs typeface="Verdana"/>
                <a:sym typeface="Verdana"/>
              </a:endParaRPr>
            </a:p>
          </p:txBody>
        </p:sp>
        <p:cxnSp>
          <p:nvCxnSpPr>
            <p:cNvPr id="109" name="Google Shape;109;p13"/>
            <p:cNvCxnSpPr/>
            <p:nvPr/>
          </p:nvCxnSpPr>
          <p:spPr>
            <a:xfrm>
              <a:off x="864659" y="5437210"/>
              <a:ext cx="10565337" cy="0"/>
            </a:xfrm>
            <a:prstGeom prst="straightConnector1">
              <a:avLst/>
            </a:prstGeom>
            <a:noFill/>
            <a:ln w="25400" cap="flat" cmpd="sng">
              <a:solidFill>
                <a:srgbClr val="004760"/>
              </a:solidFill>
              <a:prstDash val="solid"/>
              <a:round/>
              <a:headEnd type="none" w="sm" len="sm"/>
              <a:tailEnd type="none" w="sm" len="sm"/>
            </a:ln>
          </p:spPr>
        </p:cxnSp>
      </p:grpSp>
      <p:grpSp>
        <p:nvGrpSpPr>
          <p:cNvPr id="110" name="Google Shape;110;p13"/>
          <p:cNvGrpSpPr/>
          <p:nvPr/>
        </p:nvGrpSpPr>
        <p:grpSpPr>
          <a:xfrm>
            <a:off x="241264" y="692425"/>
            <a:ext cx="7602137" cy="831000"/>
            <a:chOff x="709510" y="613054"/>
            <a:chExt cx="9171356" cy="831000"/>
          </a:xfrm>
        </p:grpSpPr>
        <p:sp>
          <p:nvSpPr>
            <p:cNvPr id="111" name="Google Shape;111;p13"/>
            <p:cNvSpPr txBox="1"/>
            <p:nvPr/>
          </p:nvSpPr>
          <p:spPr>
            <a:xfrm>
              <a:off x="920766" y="613054"/>
              <a:ext cx="89601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s-CL" sz="2400" b="1" i="0" u="none" strike="noStrike" cap="none">
                  <a:solidFill>
                    <a:srgbClr val="FF5235"/>
                  </a:solidFill>
                  <a:latin typeface="Helvetica Neue"/>
                  <a:ea typeface="Helvetica Neue"/>
                  <a:cs typeface="Helvetica Neue"/>
                  <a:sym typeface="Helvetica Neue"/>
                </a:rPr>
                <a:t>Analizando y tomando decisiones con los resultados del DIA Evaluación de Cierre</a:t>
              </a:r>
              <a:endParaRPr sz="2400" b="1" i="0" u="none" strike="noStrike" cap="none">
                <a:solidFill>
                  <a:srgbClr val="FF5235"/>
                </a:solidFill>
                <a:latin typeface="Helvetica Neue"/>
                <a:ea typeface="Helvetica Neue"/>
                <a:cs typeface="Helvetica Neue"/>
                <a:sym typeface="Helvetica Neue"/>
              </a:endParaRPr>
            </a:p>
          </p:txBody>
        </p:sp>
        <p:pic>
          <p:nvPicPr>
            <p:cNvPr id="112" name="Google Shape;112;p13"/>
            <p:cNvPicPr preferRelativeResize="0"/>
            <p:nvPr/>
          </p:nvPicPr>
          <p:blipFill rotWithShape="1">
            <a:blip r:embed="rId5">
              <a:alphaModFix/>
            </a:blip>
            <a:srcRect/>
            <a:stretch/>
          </p:blipFill>
          <p:spPr>
            <a:xfrm>
              <a:off x="709510" y="732911"/>
              <a:ext cx="205054" cy="209823"/>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grpSp>
        <p:nvGrpSpPr>
          <p:cNvPr id="117" name="Google Shape;117;p14"/>
          <p:cNvGrpSpPr/>
          <p:nvPr/>
        </p:nvGrpSpPr>
        <p:grpSpPr>
          <a:xfrm>
            <a:off x="455521" y="1592518"/>
            <a:ext cx="11164343" cy="619071"/>
            <a:chOff x="722007" y="1106184"/>
            <a:chExt cx="11164343" cy="965143"/>
          </a:xfrm>
        </p:grpSpPr>
        <p:grpSp>
          <p:nvGrpSpPr>
            <p:cNvPr id="118" name="Google Shape;118;p14"/>
            <p:cNvGrpSpPr/>
            <p:nvPr/>
          </p:nvGrpSpPr>
          <p:grpSpPr>
            <a:xfrm>
              <a:off x="722007" y="1106184"/>
              <a:ext cx="11164343" cy="965143"/>
              <a:chOff x="4639694" y="1894558"/>
              <a:chExt cx="7249764" cy="361887"/>
            </a:xfrm>
          </p:grpSpPr>
          <p:sp>
            <p:nvSpPr>
              <p:cNvPr id="119" name="Google Shape;119;p14"/>
              <p:cNvSpPr/>
              <p:nvPr/>
            </p:nvSpPr>
            <p:spPr>
              <a:xfrm>
                <a:off x="4682080" y="1894559"/>
                <a:ext cx="7207378" cy="361886"/>
              </a:xfrm>
              <a:prstGeom prst="rect">
                <a:avLst/>
              </a:prstGeom>
              <a:solidFill>
                <a:srgbClr val="93BCE5">
                  <a:alpha val="28627"/>
                </a:srgbClr>
              </a:solidFill>
              <a:ln>
                <a:noFill/>
              </a:ln>
            </p:spPr>
            <p:txBody>
              <a:bodyPr spcFirstLastPara="1" wrap="square" lIns="648000" tIns="91425" rIns="0"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s-CL" sz="1400" b="1" i="0" u="none" strike="noStrike" cap="none">
                    <a:solidFill>
                      <a:srgbClr val="004760"/>
                    </a:solidFill>
                    <a:latin typeface="Helvetica Neue"/>
                    <a:ea typeface="Helvetica Neue"/>
                    <a:cs typeface="Helvetica Neue"/>
                    <a:sym typeface="Helvetica Neue"/>
                  </a:rPr>
                  <a:t>Identificar y priorizar problemas o desafíos del Área Académica y/o Socioemocional, a nivel de curso o establecimiento</a:t>
                </a:r>
                <a:endParaRPr sz="1400" b="0" i="0" u="none" strike="noStrike" cap="none">
                  <a:solidFill>
                    <a:srgbClr val="004760"/>
                  </a:solidFill>
                  <a:latin typeface="Helvetica Neue"/>
                  <a:ea typeface="Helvetica Neue"/>
                  <a:cs typeface="Helvetica Neue"/>
                  <a:sym typeface="Helvetica Neue"/>
                </a:endParaRPr>
              </a:p>
            </p:txBody>
          </p:sp>
          <p:sp>
            <p:nvSpPr>
              <p:cNvPr id="120" name="Google Shape;120;p14"/>
              <p:cNvSpPr/>
              <p:nvPr/>
            </p:nvSpPr>
            <p:spPr>
              <a:xfrm>
                <a:off x="4639694" y="1894558"/>
                <a:ext cx="486655" cy="309901"/>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sz="2400" b="1" i="0" u="none" strike="noStrike" cap="none">
                    <a:solidFill>
                      <a:srgbClr val="004760"/>
                    </a:solidFill>
                    <a:latin typeface="Helvetica Neue"/>
                    <a:ea typeface="Helvetica Neue"/>
                    <a:cs typeface="Helvetica Neue"/>
                    <a:sym typeface="Helvetica Neue"/>
                  </a:rPr>
                  <a:t>b.</a:t>
                </a:r>
                <a:endParaRPr sz="1400" b="0" i="0" u="none" strike="noStrike" cap="none">
                  <a:solidFill>
                    <a:srgbClr val="004760"/>
                  </a:solidFill>
                  <a:latin typeface="Helvetica Neue"/>
                  <a:ea typeface="Helvetica Neue"/>
                  <a:cs typeface="Helvetica Neue"/>
                  <a:sym typeface="Helvetica Neue"/>
                </a:endParaRPr>
              </a:p>
            </p:txBody>
          </p:sp>
        </p:grpSp>
        <p:cxnSp>
          <p:nvCxnSpPr>
            <p:cNvPr id="121" name="Google Shape;121;p14"/>
            <p:cNvCxnSpPr/>
            <p:nvPr/>
          </p:nvCxnSpPr>
          <p:spPr>
            <a:xfrm>
              <a:off x="1346991" y="1106185"/>
              <a:ext cx="0" cy="965140"/>
            </a:xfrm>
            <a:prstGeom prst="straightConnector1">
              <a:avLst/>
            </a:prstGeom>
            <a:noFill/>
            <a:ln w="25400" cap="flat" cmpd="sng">
              <a:solidFill>
                <a:schemeClr val="lt1"/>
              </a:solidFill>
              <a:prstDash val="solid"/>
              <a:round/>
              <a:headEnd type="none" w="sm" len="sm"/>
              <a:tailEnd type="none" w="sm" len="sm"/>
            </a:ln>
          </p:spPr>
        </p:cxnSp>
      </p:grpSp>
      <p:grpSp>
        <p:nvGrpSpPr>
          <p:cNvPr id="122" name="Google Shape;122;p14"/>
          <p:cNvGrpSpPr/>
          <p:nvPr/>
        </p:nvGrpSpPr>
        <p:grpSpPr>
          <a:xfrm>
            <a:off x="864663" y="5438984"/>
            <a:ext cx="10565333" cy="711126"/>
            <a:chOff x="2396542" y="5103266"/>
            <a:chExt cx="10565333" cy="711126"/>
          </a:xfrm>
        </p:grpSpPr>
        <p:grpSp>
          <p:nvGrpSpPr>
            <p:cNvPr id="123" name="Google Shape;123;p14"/>
            <p:cNvGrpSpPr/>
            <p:nvPr/>
          </p:nvGrpSpPr>
          <p:grpSpPr>
            <a:xfrm>
              <a:off x="2396542" y="5103266"/>
              <a:ext cx="10565333" cy="711126"/>
              <a:chOff x="566357" y="5163894"/>
              <a:chExt cx="10565333" cy="711126"/>
            </a:xfrm>
          </p:grpSpPr>
          <p:sp>
            <p:nvSpPr>
              <p:cNvPr id="124" name="Google Shape;124;p14"/>
              <p:cNvSpPr/>
              <p:nvPr/>
            </p:nvSpPr>
            <p:spPr>
              <a:xfrm>
                <a:off x="566357" y="5163894"/>
                <a:ext cx="10565333" cy="71112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125" name="Google Shape;125;p14"/>
              <p:cNvSpPr/>
              <p:nvPr/>
            </p:nvSpPr>
            <p:spPr>
              <a:xfrm>
                <a:off x="1379534" y="5316799"/>
                <a:ext cx="951267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s-CL" sz="1200" b="0" i="0" u="none" strike="noStrike" cap="none">
                    <a:solidFill>
                      <a:srgbClr val="004760"/>
                    </a:solidFill>
                    <a:latin typeface="Helvetica Neue"/>
                    <a:ea typeface="Helvetica Neue"/>
                    <a:cs typeface="Helvetica Neue"/>
                    <a:sym typeface="Helvetica Neue"/>
                  </a:rPr>
                  <a:t>Entenderemos como </a:t>
                </a:r>
                <a:r>
                  <a:rPr lang="es-CL" sz="1200" b="1" i="0" u="none" strike="noStrike" cap="none">
                    <a:solidFill>
                      <a:srgbClr val="004760"/>
                    </a:solidFill>
                    <a:latin typeface="Helvetica Neue"/>
                    <a:ea typeface="Helvetica Neue"/>
                    <a:cs typeface="Helvetica Neue"/>
                    <a:sym typeface="Helvetica Neue"/>
                  </a:rPr>
                  <a:t>problema</a:t>
                </a:r>
                <a:r>
                  <a:rPr lang="es-CL" sz="1200" b="0" i="0" u="none" strike="noStrike" cap="none">
                    <a:solidFill>
                      <a:srgbClr val="004760"/>
                    </a:solidFill>
                    <a:latin typeface="Helvetica Neue"/>
                    <a:ea typeface="Helvetica Neue"/>
                    <a:cs typeface="Helvetica Neue"/>
                    <a:sym typeface="Helvetica Neue"/>
                  </a:rPr>
                  <a:t> una situación que debe ser abordada y que se puede mejorar, ajustar o cambiar, para poder cumplir de mejor forma con los propósitos formativos.</a:t>
                </a:r>
                <a:endParaRPr sz="1200" b="0" i="0" u="none" strike="noStrike" cap="none">
                  <a:solidFill>
                    <a:srgbClr val="004760"/>
                  </a:solidFill>
                  <a:latin typeface="Helvetica Neue"/>
                  <a:ea typeface="Helvetica Neue"/>
                  <a:cs typeface="Helvetica Neue"/>
                  <a:sym typeface="Helvetica Neue"/>
                </a:endParaRPr>
              </a:p>
            </p:txBody>
          </p:sp>
        </p:grpSp>
        <p:pic>
          <p:nvPicPr>
            <p:cNvPr id="126" name="Google Shape;126;p14" descr="Icono&#10;&#10;Descripción generada automáticamente"/>
            <p:cNvPicPr preferRelativeResize="0"/>
            <p:nvPr/>
          </p:nvPicPr>
          <p:blipFill rotWithShape="1">
            <a:blip r:embed="rId3">
              <a:alphaModFix/>
            </a:blip>
            <a:srcRect/>
            <a:stretch/>
          </p:blipFill>
          <p:spPr>
            <a:xfrm>
              <a:off x="2599743" y="5203550"/>
              <a:ext cx="520700" cy="520700"/>
            </a:xfrm>
            <a:prstGeom prst="rect">
              <a:avLst/>
            </a:prstGeom>
            <a:noFill/>
            <a:ln>
              <a:noFill/>
            </a:ln>
          </p:spPr>
        </p:pic>
      </p:grpSp>
      <p:sp>
        <p:nvSpPr>
          <p:cNvPr id="127" name="Google Shape;127;p14"/>
          <p:cNvSpPr txBox="1"/>
          <p:nvPr/>
        </p:nvSpPr>
        <p:spPr>
          <a:xfrm>
            <a:off x="864659" y="2310180"/>
            <a:ext cx="10381200" cy="384900"/>
          </a:xfrm>
          <a:prstGeom prst="rect">
            <a:avLst/>
          </a:prstGeom>
          <a:noFill/>
          <a:ln>
            <a:noFill/>
          </a:ln>
        </p:spPr>
        <p:txBody>
          <a:bodyPr spcFirstLastPara="1" wrap="square" lIns="0" tIns="91425" rIns="91425" bIns="91425" anchor="t" anchorCtr="0">
            <a:spAutoFit/>
          </a:bodyPr>
          <a:lstStyle/>
          <a:p>
            <a:pPr marL="0" marR="0" lvl="0" indent="-82550" algn="l" rtl="0">
              <a:lnSpc>
                <a:spcPct val="100000"/>
              </a:lnSpc>
              <a:spcBef>
                <a:spcPts val="0"/>
              </a:spcBef>
              <a:spcAft>
                <a:spcPts val="0"/>
              </a:spcAft>
              <a:buClr>
                <a:srgbClr val="004760"/>
              </a:buClr>
              <a:buSzPts val="1300"/>
              <a:buFont typeface="Helvetica Neue"/>
              <a:buAutoNum type="alphaLcParenR"/>
            </a:pPr>
            <a:r>
              <a:rPr lang="es-CL" sz="1300" b="0" i="0" u="none" strike="noStrike" cap="none">
                <a:solidFill>
                  <a:srgbClr val="004760"/>
                </a:solidFill>
                <a:latin typeface="Helvetica Neue"/>
                <a:ea typeface="Helvetica Neue"/>
                <a:cs typeface="Helvetica Neue"/>
                <a:sym typeface="Helvetica Neue"/>
              </a:rPr>
              <a:t> </a:t>
            </a:r>
            <a:r>
              <a:rPr lang="es-CL" sz="1300" i="0" u="none" strike="noStrike" cap="none">
                <a:solidFill>
                  <a:srgbClr val="004760"/>
                </a:solidFill>
                <a:latin typeface="Verdana"/>
                <a:ea typeface="Verdana"/>
                <a:cs typeface="Verdana"/>
                <a:sym typeface="Verdana"/>
              </a:rPr>
              <a:t>A partir de los hallazgos compartidos, ¿qué problemas o desafíos identificamos?</a:t>
            </a:r>
            <a:endParaRPr sz="1300" i="0" u="none" strike="noStrike" cap="none">
              <a:solidFill>
                <a:srgbClr val="004760"/>
              </a:solidFill>
              <a:latin typeface="Verdana"/>
              <a:ea typeface="Verdana"/>
              <a:cs typeface="Verdana"/>
              <a:sym typeface="Verdana"/>
            </a:endParaRPr>
          </a:p>
        </p:txBody>
      </p:sp>
      <p:grpSp>
        <p:nvGrpSpPr>
          <p:cNvPr id="128" name="Google Shape;128;p14"/>
          <p:cNvGrpSpPr/>
          <p:nvPr/>
        </p:nvGrpSpPr>
        <p:grpSpPr>
          <a:xfrm>
            <a:off x="864659" y="2745011"/>
            <a:ext cx="10565337" cy="2693973"/>
            <a:chOff x="864659" y="3020171"/>
            <a:chExt cx="10565337" cy="2417039"/>
          </a:xfrm>
        </p:grpSpPr>
        <p:sp>
          <p:nvSpPr>
            <p:cNvPr id="129" name="Google Shape;129;p14"/>
            <p:cNvSpPr/>
            <p:nvPr/>
          </p:nvSpPr>
          <p:spPr>
            <a:xfrm>
              <a:off x="864659" y="3020171"/>
              <a:ext cx="10565337" cy="2417039"/>
            </a:xfrm>
            <a:prstGeom prst="roundRect">
              <a:avLst>
                <a:gd name="adj" fmla="val 0"/>
              </a:avLst>
            </a:prstGeom>
            <a:solidFill>
              <a:schemeClr val="lt1"/>
            </a:solidFill>
            <a:ln>
              <a:noFill/>
            </a:ln>
          </p:spPr>
          <p:txBody>
            <a:bodyPr spcFirstLastPara="1" wrap="square" lIns="432000" tIns="91425" rIns="0"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200" b="1" i="0" u="none" strike="noStrike" cap="none">
                <a:solidFill>
                  <a:schemeClr val="dk1"/>
                </a:solidFill>
                <a:latin typeface="Verdana"/>
                <a:ea typeface="Verdana"/>
                <a:cs typeface="Verdana"/>
                <a:sym typeface="Verdana"/>
              </a:endParaRPr>
            </a:p>
          </p:txBody>
        </p:sp>
        <p:cxnSp>
          <p:nvCxnSpPr>
            <p:cNvPr id="130" name="Google Shape;130;p14"/>
            <p:cNvCxnSpPr/>
            <p:nvPr/>
          </p:nvCxnSpPr>
          <p:spPr>
            <a:xfrm>
              <a:off x="864659" y="5437210"/>
              <a:ext cx="10565337" cy="0"/>
            </a:xfrm>
            <a:prstGeom prst="straightConnector1">
              <a:avLst/>
            </a:prstGeom>
            <a:noFill/>
            <a:ln w="25400" cap="flat" cmpd="sng">
              <a:solidFill>
                <a:srgbClr val="004760"/>
              </a:solidFill>
              <a:prstDash val="solid"/>
              <a:round/>
              <a:headEnd type="none" w="sm" len="sm"/>
              <a:tailEnd type="none" w="sm" len="sm"/>
            </a:ln>
          </p:spPr>
        </p:cxnSp>
      </p:grpSp>
      <p:pic>
        <p:nvPicPr>
          <p:cNvPr id="131" name="Google Shape;131;p14"/>
          <p:cNvPicPr preferRelativeResize="0"/>
          <p:nvPr/>
        </p:nvPicPr>
        <p:blipFill rotWithShape="1">
          <a:blip r:embed="rId4">
            <a:alphaModFix/>
          </a:blip>
          <a:srcRect/>
          <a:stretch/>
        </p:blipFill>
        <p:spPr>
          <a:xfrm>
            <a:off x="9901930" y="436501"/>
            <a:ext cx="1743875" cy="1125900"/>
          </a:xfrm>
          <a:prstGeom prst="rect">
            <a:avLst/>
          </a:prstGeom>
          <a:noFill/>
          <a:ln>
            <a:noFill/>
          </a:ln>
        </p:spPr>
      </p:pic>
      <p:grpSp>
        <p:nvGrpSpPr>
          <p:cNvPr id="132" name="Google Shape;132;p14"/>
          <p:cNvGrpSpPr/>
          <p:nvPr/>
        </p:nvGrpSpPr>
        <p:grpSpPr>
          <a:xfrm>
            <a:off x="241264" y="692425"/>
            <a:ext cx="7602137" cy="831000"/>
            <a:chOff x="709510" y="613054"/>
            <a:chExt cx="9171356" cy="831000"/>
          </a:xfrm>
        </p:grpSpPr>
        <p:sp>
          <p:nvSpPr>
            <p:cNvPr id="133" name="Google Shape;133;p14"/>
            <p:cNvSpPr txBox="1"/>
            <p:nvPr/>
          </p:nvSpPr>
          <p:spPr>
            <a:xfrm>
              <a:off x="920766" y="613054"/>
              <a:ext cx="89601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s-CL" sz="2400" b="1" i="0" u="none" strike="noStrike" cap="none">
                  <a:solidFill>
                    <a:srgbClr val="FF5235"/>
                  </a:solidFill>
                  <a:latin typeface="Helvetica Neue"/>
                  <a:ea typeface="Helvetica Neue"/>
                  <a:cs typeface="Helvetica Neue"/>
                  <a:sym typeface="Helvetica Neue"/>
                </a:rPr>
                <a:t>Analizando y tomando decisiones con los resultados del DIA Evaluación de Cierre</a:t>
              </a:r>
              <a:endParaRPr sz="2400" b="1" i="0" u="none" strike="noStrike" cap="none">
                <a:solidFill>
                  <a:srgbClr val="FF5235"/>
                </a:solidFill>
                <a:latin typeface="Helvetica Neue"/>
                <a:ea typeface="Helvetica Neue"/>
                <a:cs typeface="Helvetica Neue"/>
                <a:sym typeface="Helvetica Neue"/>
              </a:endParaRPr>
            </a:p>
          </p:txBody>
        </p:sp>
        <p:pic>
          <p:nvPicPr>
            <p:cNvPr id="134" name="Google Shape;134;p14"/>
            <p:cNvPicPr preferRelativeResize="0"/>
            <p:nvPr/>
          </p:nvPicPr>
          <p:blipFill rotWithShape="1">
            <a:blip r:embed="rId5">
              <a:alphaModFix/>
            </a:blip>
            <a:srcRect/>
            <a:stretch/>
          </p:blipFill>
          <p:spPr>
            <a:xfrm>
              <a:off x="709510" y="732911"/>
              <a:ext cx="205054" cy="209823"/>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p:nvPr/>
        </p:nvSpPr>
        <p:spPr>
          <a:xfrm>
            <a:off x="2262245" y="4047404"/>
            <a:ext cx="537126" cy="246019"/>
          </a:xfrm>
          <a:prstGeom prst="rightArrow">
            <a:avLst>
              <a:gd name="adj1" fmla="val 50000"/>
              <a:gd name="adj2" fmla="val 50000"/>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Verdana"/>
              <a:ea typeface="Verdana"/>
              <a:cs typeface="Verdana"/>
              <a:sym typeface="Verdana"/>
            </a:endParaRPr>
          </a:p>
        </p:txBody>
      </p:sp>
      <p:graphicFrame>
        <p:nvGraphicFramePr>
          <p:cNvPr id="140" name="Google Shape;140;p25"/>
          <p:cNvGraphicFramePr/>
          <p:nvPr/>
        </p:nvGraphicFramePr>
        <p:xfrm>
          <a:off x="2799371" y="3086015"/>
          <a:ext cx="8547725" cy="2169075"/>
        </p:xfrm>
        <a:graphic>
          <a:graphicData uri="http://schemas.openxmlformats.org/drawingml/2006/table">
            <a:tbl>
              <a:tblPr firstRow="1" bandRow="1">
                <a:noFill/>
                <a:tableStyleId>{F0ABBC75-A9AE-466F-A40B-04832D3C2425}</a:tableStyleId>
              </a:tblPr>
              <a:tblGrid>
                <a:gridCol w="427400">
                  <a:extLst>
                    <a:ext uri="{9D8B030D-6E8A-4147-A177-3AD203B41FA5}">
                      <a16:colId xmlns:a16="http://schemas.microsoft.com/office/drawing/2014/main" val="20000"/>
                    </a:ext>
                  </a:extLst>
                </a:gridCol>
                <a:gridCol w="8120325">
                  <a:extLst>
                    <a:ext uri="{9D8B030D-6E8A-4147-A177-3AD203B41FA5}">
                      <a16:colId xmlns:a16="http://schemas.microsoft.com/office/drawing/2014/main" val="20001"/>
                    </a:ext>
                  </a:extLst>
                </a:gridCol>
              </a:tblGrid>
              <a:tr h="723025">
                <a:tc>
                  <a:txBody>
                    <a:bodyPr/>
                    <a:lstStyle/>
                    <a:p>
                      <a:pPr marL="72000" marR="0" lvl="0" indent="0" algn="l" rtl="0">
                        <a:lnSpc>
                          <a:spcPct val="100000"/>
                        </a:lnSpc>
                        <a:spcBef>
                          <a:spcPts val="0"/>
                        </a:spcBef>
                        <a:spcAft>
                          <a:spcPts val="0"/>
                        </a:spcAft>
                        <a:buClr>
                          <a:srgbClr val="000000"/>
                        </a:buClr>
                        <a:buSzPts val="1400"/>
                        <a:buFont typeface="Arial"/>
                        <a:buNone/>
                      </a:pPr>
                      <a:r>
                        <a:rPr lang="es-CL" sz="1400" b="0" i="0" u="none" strike="noStrike" cap="none">
                          <a:solidFill>
                            <a:srgbClr val="004760"/>
                          </a:solidFill>
                          <a:latin typeface="Helvetica Neue"/>
                          <a:ea typeface="Helvetica Neue"/>
                          <a:cs typeface="Helvetica Neue"/>
                          <a:sym typeface="Helvetica Neue"/>
                        </a:rPr>
                        <a:t>1.</a:t>
                      </a:r>
                      <a:endParaRPr sz="1400" b="0" i="0" u="none" strike="noStrike" cap="none">
                        <a:solidFill>
                          <a:srgbClr val="004760"/>
                        </a:solidFill>
                        <a:latin typeface="Helvetica Neue"/>
                        <a:ea typeface="Helvetica Neue"/>
                        <a:cs typeface="Helvetica Neue"/>
                        <a:sym typeface="Helvetica Neue"/>
                      </a:endParaRPr>
                    </a:p>
                  </a:txBody>
                  <a:tcPr marL="72000" marR="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tc>
                  <a:txBody>
                    <a:bodyPr/>
                    <a:lstStyle/>
                    <a:p>
                      <a:pPr marL="72000" marR="0" lvl="0" indent="0" algn="l" rtl="0">
                        <a:lnSpc>
                          <a:spcPct val="100000"/>
                        </a:lnSpc>
                        <a:spcBef>
                          <a:spcPts val="0"/>
                        </a:spcBef>
                        <a:spcAft>
                          <a:spcPts val="0"/>
                        </a:spcAft>
                        <a:buClr>
                          <a:srgbClr val="000000"/>
                        </a:buClr>
                        <a:buSzPts val="1000"/>
                        <a:buFont typeface="Arial"/>
                        <a:buNone/>
                      </a:pPr>
                      <a:endParaRPr sz="1000" b="0" u="none" strike="noStrike" cap="none">
                        <a:solidFill>
                          <a:srgbClr val="3377AF"/>
                        </a:solidFill>
                        <a:latin typeface="Helvetica Neue"/>
                        <a:ea typeface="Helvetica Neue"/>
                        <a:cs typeface="Helvetica Neue"/>
                        <a:sym typeface="Helvetica Neue"/>
                      </a:endParaRPr>
                    </a:p>
                  </a:txBody>
                  <a:tcPr marL="72000" marR="18000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723025">
                <a:tc>
                  <a:txBody>
                    <a:bodyPr/>
                    <a:lstStyle/>
                    <a:p>
                      <a:pPr marL="72000" marR="0" lvl="0" indent="0" algn="l" rtl="0">
                        <a:lnSpc>
                          <a:spcPct val="100000"/>
                        </a:lnSpc>
                        <a:spcBef>
                          <a:spcPts val="0"/>
                        </a:spcBef>
                        <a:spcAft>
                          <a:spcPts val="0"/>
                        </a:spcAft>
                        <a:buClr>
                          <a:srgbClr val="095EAC"/>
                        </a:buClr>
                        <a:buSzPts val="1200"/>
                        <a:buFont typeface="Arial"/>
                        <a:buNone/>
                      </a:pPr>
                      <a:r>
                        <a:rPr lang="es-CL" sz="1400" i="0" u="none" strike="noStrike" cap="none">
                          <a:solidFill>
                            <a:srgbClr val="004760"/>
                          </a:solidFill>
                          <a:latin typeface="Helvetica Neue"/>
                          <a:ea typeface="Helvetica Neue"/>
                          <a:cs typeface="Helvetica Neue"/>
                          <a:sym typeface="Helvetica Neue"/>
                        </a:rPr>
                        <a:t>2.</a:t>
                      </a:r>
                      <a:endParaRPr sz="1400" i="0" u="none" strike="noStrike" cap="none">
                        <a:solidFill>
                          <a:srgbClr val="004760"/>
                        </a:solidFill>
                        <a:latin typeface="Helvetica Neue"/>
                        <a:ea typeface="Helvetica Neue"/>
                        <a:cs typeface="Helvetica Neue"/>
                        <a:sym typeface="Helvetica Neue"/>
                      </a:endParaRPr>
                    </a:p>
                  </a:txBody>
                  <a:tcPr marL="91450" marR="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4760"/>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tc>
                  <a:txBody>
                    <a:bodyPr/>
                    <a:lstStyle/>
                    <a:p>
                      <a:pPr marL="72000" marR="0" lvl="0" indent="0" algn="l" rtl="0">
                        <a:lnSpc>
                          <a:spcPct val="100000"/>
                        </a:lnSpc>
                        <a:spcBef>
                          <a:spcPts val="0"/>
                        </a:spcBef>
                        <a:spcAft>
                          <a:spcPts val="0"/>
                        </a:spcAft>
                        <a:buClr>
                          <a:srgbClr val="000000"/>
                        </a:buClr>
                        <a:buSzPts val="1000"/>
                        <a:buFont typeface="Arial"/>
                        <a:buNone/>
                      </a:pPr>
                      <a:endParaRPr sz="1000" u="none" strike="noStrike" cap="none">
                        <a:solidFill>
                          <a:srgbClr val="3377AF"/>
                        </a:solidFill>
                        <a:latin typeface="Helvetica Neue"/>
                        <a:ea typeface="Helvetica Neue"/>
                        <a:cs typeface="Helvetica Neue"/>
                        <a:sym typeface="Helvetica Neue"/>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4760"/>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23025">
                <a:tc>
                  <a:txBody>
                    <a:bodyPr/>
                    <a:lstStyle/>
                    <a:p>
                      <a:pPr marL="72000" marR="0" lvl="0" indent="0" algn="l" rtl="0">
                        <a:lnSpc>
                          <a:spcPct val="100000"/>
                        </a:lnSpc>
                        <a:spcBef>
                          <a:spcPts val="0"/>
                        </a:spcBef>
                        <a:spcAft>
                          <a:spcPts val="0"/>
                        </a:spcAft>
                        <a:buClr>
                          <a:srgbClr val="095EAC"/>
                        </a:buClr>
                        <a:buSzPts val="1200"/>
                        <a:buFont typeface="Arial"/>
                        <a:buNone/>
                      </a:pPr>
                      <a:r>
                        <a:rPr lang="es-CL" sz="1400" u="none" strike="noStrike" cap="none">
                          <a:solidFill>
                            <a:srgbClr val="004760"/>
                          </a:solidFill>
                          <a:latin typeface="Helvetica Neue"/>
                          <a:ea typeface="Helvetica Neue"/>
                          <a:cs typeface="Helvetica Neue"/>
                          <a:sym typeface="Helvetica Neue"/>
                        </a:rPr>
                        <a:t>3.</a:t>
                      </a:r>
                      <a:endParaRPr sz="1400" i="0" u="none" strike="noStrike" cap="none">
                        <a:solidFill>
                          <a:srgbClr val="004760"/>
                        </a:solidFill>
                        <a:latin typeface="Helvetica Neue"/>
                        <a:ea typeface="Helvetica Neue"/>
                        <a:cs typeface="Helvetica Neue"/>
                        <a:sym typeface="Helvetica Neue"/>
                      </a:endParaRPr>
                    </a:p>
                  </a:txBody>
                  <a:tcPr marL="91450" marR="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476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72000" marR="0" lvl="0" indent="0" algn="l" rtl="0">
                        <a:lnSpc>
                          <a:spcPct val="100000"/>
                        </a:lnSpc>
                        <a:spcBef>
                          <a:spcPts val="0"/>
                        </a:spcBef>
                        <a:spcAft>
                          <a:spcPts val="0"/>
                        </a:spcAft>
                        <a:buClr>
                          <a:srgbClr val="000000"/>
                        </a:buClr>
                        <a:buSzPts val="1000"/>
                        <a:buFont typeface="Arial"/>
                        <a:buNone/>
                      </a:pPr>
                      <a:endParaRPr sz="1000" u="none" strike="noStrike" cap="none">
                        <a:solidFill>
                          <a:srgbClr val="3377AF"/>
                        </a:solidFill>
                        <a:latin typeface="Helvetica Neue"/>
                        <a:ea typeface="Helvetica Neue"/>
                        <a:cs typeface="Helvetica Neue"/>
                        <a:sym typeface="Helvetica Neue"/>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476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141" name="Google Shape;141;p25"/>
          <p:cNvSpPr/>
          <p:nvPr/>
        </p:nvSpPr>
        <p:spPr>
          <a:xfrm>
            <a:off x="844907" y="3086015"/>
            <a:ext cx="1677956" cy="2168799"/>
          </a:xfrm>
          <a:prstGeom prst="rect">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36666"/>
              </a:lnSpc>
              <a:spcBef>
                <a:spcPts val="0"/>
              </a:spcBef>
              <a:spcAft>
                <a:spcPts val="0"/>
              </a:spcAft>
              <a:buClr>
                <a:srgbClr val="000000"/>
              </a:buClr>
              <a:buSzPts val="1400"/>
              <a:buFont typeface="Arial"/>
              <a:buNone/>
            </a:pPr>
            <a:r>
              <a:rPr lang="es-CL" sz="1400" b="1" i="0" u="none" strike="noStrike" cap="none">
                <a:solidFill>
                  <a:schemeClr val="lt1"/>
                </a:solidFill>
                <a:latin typeface="Helvetica Neue"/>
                <a:ea typeface="Helvetica Neue"/>
                <a:cs typeface="Helvetica Neue"/>
                <a:sym typeface="Helvetica Neue"/>
              </a:rPr>
              <a:t>Problema(s) Priorizado(s)</a:t>
            </a:r>
            <a:endParaRPr sz="1400" b="0" i="0" u="none" strike="noStrike" cap="none">
              <a:solidFill>
                <a:srgbClr val="000000"/>
              </a:solidFill>
              <a:latin typeface="Helvetica Neue"/>
              <a:ea typeface="Helvetica Neue"/>
              <a:cs typeface="Helvetica Neue"/>
              <a:sym typeface="Helvetica Neue"/>
            </a:endParaRPr>
          </a:p>
        </p:txBody>
      </p:sp>
      <p:grpSp>
        <p:nvGrpSpPr>
          <p:cNvPr id="142" name="Google Shape;142;p25"/>
          <p:cNvGrpSpPr/>
          <p:nvPr/>
        </p:nvGrpSpPr>
        <p:grpSpPr>
          <a:xfrm>
            <a:off x="864663" y="5561382"/>
            <a:ext cx="10565333" cy="910394"/>
            <a:chOff x="2396542" y="5364812"/>
            <a:chExt cx="10565333" cy="910394"/>
          </a:xfrm>
        </p:grpSpPr>
        <p:grpSp>
          <p:nvGrpSpPr>
            <p:cNvPr id="143" name="Google Shape;143;p25"/>
            <p:cNvGrpSpPr/>
            <p:nvPr/>
          </p:nvGrpSpPr>
          <p:grpSpPr>
            <a:xfrm>
              <a:off x="2396542" y="5364812"/>
              <a:ext cx="10565333" cy="910394"/>
              <a:chOff x="566357" y="5425440"/>
              <a:chExt cx="10565333" cy="910394"/>
            </a:xfrm>
          </p:grpSpPr>
          <p:sp>
            <p:nvSpPr>
              <p:cNvPr id="144" name="Google Shape;144;p25"/>
              <p:cNvSpPr/>
              <p:nvPr/>
            </p:nvSpPr>
            <p:spPr>
              <a:xfrm>
                <a:off x="566357" y="5425440"/>
                <a:ext cx="10565333" cy="91039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145" name="Google Shape;145;p25"/>
              <p:cNvSpPr/>
              <p:nvPr/>
            </p:nvSpPr>
            <p:spPr>
              <a:xfrm>
                <a:off x="1379534" y="5504878"/>
                <a:ext cx="9752156"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CL" sz="1200" b="0" i="0" u="none" strike="noStrike" cap="none">
                    <a:solidFill>
                      <a:srgbClr val="004760"/>
                    </a:solidFill>
                    <a:latin typeface="Helvetica Neue"/>
                    <a:ea typeface="Helvetica Neue"/>
                    <a:cs typeface="Helvetica Neue"/>
                    <a:sym typeface="Helvetica Neue"/>
                  </a:rPr>
                  <a:t>Posiblemente, identificaron varios problemas o desafíos en el curso, los cuales son importantes de abordar durante el año escolar. Como es poco probable abordarlos todos de una vez, deberán priorizar aquellos que comenzarán a trabajar y luego realizar los siguientes pasos para cada uno de ellos. Revisen aquí una propuesta para facilitar esta acción. </a:t>
                </a:r>
                <a:r>
                  <a:rPr lang="es-CL" sz="1200" b="1" i="0" u="sng" strike="noStrike" cap="none">
                    <a:solidFill>
                      <a:srgbClr val="004760"/>
                    </a:solidFill>
                    <a:latin typeface="Helvetica Neue"/>
                    <a:ea typeface="Helvetica Neue"/>
                    <a:cs typeface="Helvetica Neue"/>
                    <a:sym typeface="Helvetica Neue"/>
                    <a:hlinkClick r:id="rId3">
                      <a:extLst>
                        <a:ext uri="{A12FA001-AC4F-418D-AE19-62706E023703}">
                          <ahyp:hlinkClr xmlns:ahyp="http://schemas.microsoft.com/office/drawing/2018/hyperlinkcolor" val="tx"/>
                        </a:ext>
                      </a:extLst>
                    </a:hlinkClick>
                  </a:rPr>
                  <a:t>Link a la infografía</a:t>
                </a:r>
                <a:r>
                  <a:rPr lang="es-CL" sz="1200" b="0" i="0" u="none" strike="noStrike" cap="none">
                    <a:solidFill>
                      <a:srgbClr val="004760"/>
                    </a:solidFill>
                    <a:latin typeface="Helvetica Neue"/>
                    <a:ea typeface="Helvetica Neue"/>
                    <a:cs typeface="Helvetica Neue"/>
                    <a:sym typeface="Helvetica Neue"/>
                  </a:rPr>
                  <a:t>.</a:t>
                </a:r>
                <a:endParaRPr sz="1200" b="0" i="0" u="none" strike="noStrike" cap="none">
                  <a:solidFill>
                    <a:srgbClr val="004760"/>
                  </a:solidFill>
                  <a:latin typeface="Helvetica Neue"/>
                  <a:ea typeface="Helvetica Neue"/>
                  <a:cs typeface="Helvetica Neue"/>
                  <a:sym typeface="Helvetica Neue"/>
                </a:endParaRPr>
              </a:p>
            </p:txBody>
          </p:sp>
        </p:grpSp>
        <p:pic>
          <p:nvPicPr>
            <p:cNvPr id="146" name="Google Shape;146;p25" descr="Icono&#10;&#10;Descripción generada automáticamente"/>
            <p:cNvPicPr preferRelativeResize="0"/>
            <p:nvPr/>
          </p:nvPicPr>
          <p:blipFill rotWithShape="1">
            <a:blip r:embed="rId4">
              <a:alphaModFix/>
            </a:blip>
            <a:srcRect/>
            <a:stretch/>
          </p:blipFill>
          <p:spPr>
            <a:xfrm>
              <a:off x="2599743" y="5465096"/>
              <a:ext cx="520700" cy="520700"/>
            </a:xfrm>
            <a:prstGeom prst="rect">
              <a:avLst/>
            </a:prstGeom>
            <a:noFill/>
            <a:ln>
              <a:noFill/>
            </a:ln>
          </p:spPr>
        </p:pic>
      </p:grpSp>
      <p:sp>
        <p:nvSpPr>
          <p:cNvPr id="147" name="Google Shape;147;p25"/>
          <p:cNvSpPr txBox="1"/>
          <p:nvPr/>
        </p:nvSpPr>
        <p:spPr>
          <a:xfrm>
            <a:off x="949250" y="2266782"/>
            <a:ext cx="10830300" cy="585000"/>
          </a:xfrm>
          <a:prstGeom prst="rect">
            <a:avLst/>
          </a:prstGeom>
          <a:noFill/>
          <a:ln>
            <a:noFill/>
          </a:ln>
        </p:spPr>
        <p:txBody>
          <a:bodyPr spcFirstLastPara="1" wrap="square" lIns="0" tIns="91425" rIns="0" bIns="91425" anchor="t" anchorCtr="0">
            <a:spAutoFit/>
          </a:bodyPr>
          <a:lstStyle/>
          <a:p>
            <a:pPr marL="0" marR="0" lvl="0" indent="0" algn="l" rtl="0">
              <a:lnSpc>
                <a:spcPct val="100000"/>
              </a:lnSpc>
              <a:spcBef>
                <a:spcPts val="600"/>
              </a:spcBef>
              <a:spcAft>
                <a:spcPts val="0"/>
              </a:spcAft>
              <a:buClr>
                <a:srgbClr val="000000"/>
              </a:buClr>
              <a:buSzPts val="1100"/>
              <a:buFont typeface="Arial"/>
              <a:buNone/>
            </a:pPr>
            <a:r>
              <a:rPr lang="es-CL" sz="1300" b="0" i="0" u="none" strike="noStrike" cap="none">
                <a:solidFill>
                  <a:srgbClr val="004760"/>
                </a:solidFill>
                <a:latin typeface="Verdana"/>
                <a:ea typeface="Verdana"/>
                <a:cs typeface="Verdana"/>
                <a:sym typeface="Verdana"/>
              </a:rPr>
              <a:t>b) De los problemas o desafíos que identificamos, ¿cuál o cuáles priorizamos para analizar con datos? ¿Por cuál o cuáles </a:t>
            </a:r>
            <a:r>
              <a:rPr lang="es-CL" sz="1300">
                <a:solidFill>
                  <a:srgbClr val="004760"/>
                </a:solidFill>
                <a:latin typeface="Verdana"/>
                <a:ea typeface="Verdana"/>
                <a:cs typeface="Verdana"/>
                <a:sym typeface="Verdana"/>
              </a:rPr>
              <a:t>necesitamos comenzar </a:t>
            </a:r>
            <a:r>
              <a:rPr lang="es-CL" sz="1300" b="0" i="0" u="none" strike="noStrike" cap="none">
                <a:solidFill>
                  <a:srgbClr val="004760"/>
                </a:solidFill>
                <a:latin typeface="Verdana"/>
                <a:ea typeface="Verdana"/>
                <a:cs typeface="Verdana"/>
                <a:sym typeface="Verdana"/>
              </a:rPr>
              <a:t>a trabajar?</a:t>
            </a:r>
            <a:endParaRPr sz="1300" b="0" i="0" u="none" strike="noStrike" cap="none">
              <a:solidFill>
                <a:srgbClr val="004760"/>
              </a:solidFill>
              <a:latin typeface="Verdana"/>
              <a:ea typeface="Verdana"/>
              <a:cs typeface="Verdana"/>
              <a:sym typeface="Verdana"/>
            </a:endParaRPr>
          </a:p>
        </p:txBody>
      </p:sp>
      <p:grpSp>
        <p:nvGrpSpPr>
          <p:cNvPr id="148" name="Google Shape;148;p25"/>
          <p:cNvGrpSpPr/>
          <p:nvPr/>
        </p:nvGrpSpPr>
        <p:grpSpPr>
          <a:xfrm>
            <a:off x="455521" y="1592518"/>
            <a:ext cx="11164343" cy="619071"/>
            <a:chOff x="722007" y="1106184"/>
            <a:chExt cx="11164343" cy="965143"/>
          </a:xfrm>
        </p:grpSpPr>
        <p:grpSp>
          <p:nvGrpSpPr>
            <p:cNvPr id="149" name="Google Shape;149;p25"/>
            <p:cNvGrpSpPr/>
            <p:nvPr/>
          </p:nvGrpSpPr>
          <p:grpSpPr>
            <a:xfrm>
              <a:off x="722007" y="1106184"/>
              <a:ext cx="11164343" cy="965143"/>
              <a:chOff x="4639694" y="1894558"/>
              <a:chExt cx="7249764" cy="361887"/>
            </a:xfrm>
          </p:grpSpPr>
          <p:sp>
            <p:nvSpPr>
              <p:cNvPr id="150" name="Google Shape;150;p25"/>
              <p:cNvSpPr/>
              <p:nvPr/>
            </p:nvSpPr>
            <p:spPr>
              <a:xfrm>
                <a:off x="4682080" y="1894559"/>
                <a:ext cx="7207378" cy="361886"/>
              </a:xfrm>
              <a:prstGeom prst="rect">
                <a:avLst/>
              </a:prstGeom>
              <a:solidFill>
                <a:srgbClr val="93BCE5">
                  <a:alpha val="28627"/>
                </a:srgbClr>
              </a:solidFill>
              <a:ln>
                <a:noFill/>
              </a:ln>
            </p:spPr>
            <p:txBody>
              <a:bodyPr spcFirstLastPara="1" wrap="square" lIns="648000" tIns="91425" rIns="0"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s-CL" sz="1400" b="1" i="0" u="none" strike="noStrike" cap="none">
                    <a:solidFill>
                      <a:srgbClr val="004760"/>
                    </a:solidFill>
                    <a:latin typeface="Helvetica Neue"/>
                    <a:ea typeface="Helvetica Neue"/>
                    <a:cs typeface="Helvetica Neue"/>
                    <a:sym typeface="Helvetica Neue"/>
                  </a:rPr>
                  <a:t>Identificar y priorizar problemas o desafíos del Área Académica y/o Socioemocional, a nivel de curso o establecimiento</a:t>
                </a:r>
                <a:endParaRPr sz="1400" b="0" i="0" u="none" strike="noStrike" cap="none">
                  <a:solidFill>
                    <a:srgbClr val="004760"/>
                  </a:solidFill>
                  <a:latin typeface="Helvetica Neue"/>
                  <a:ea typeface="Helvetica Neue"/>
                  <a:cs typeface="Helvetica Neue"/>
                  <a:sym typeface="Helvetica Neue"/>
                </a:endParaRPr>
              </a:p>
            </p:txBody>
          </p:sp>
          <p:sp>
            <p:nvSpPr>
              <p:cNvPr id="151" name="Google Shape;151;p25"/>
              <p:cNvSpPr/>
              <p:nvPr/>
            </p:nvSpPr>
            <p:spPr>
              <a:xfrm>
                <a:off x="4639694" y="1894558"/>
                <a:ext cx="486655" cy="309901"/>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sz="2400" b="1" i="0" u="none" strike="noStrike" cap="none">
                    <a:solidFill>
                      <a:srgbClr val="004760"/>
                    </a:solidFill>
                    <a:latin typeface="Helvetica Neue"/>
                    <a:ea typeface="Helvetica Neue"/>
                    <a:cs typeface="Helvetica Neue"/>
                    <a:sym typeface="Helvetica Neue"/>
                  </a:rPr>
                  <a:t>b.</a:t>
                </a:r>
                <a:endParaRPr sz="1400" b="0" i="0" u="none" strike="noStrike" cap="none">
                  <a:solidFill>
                    <a:srgbClr val="004760"/>
                  </a:solidFill>
                  <a:latin typeface="Helvetica Neue"/>
                  <a:ea typeface="Helvetica Neue"/>
                  <a:cs typeface="Helvetica Neue"/>
                  <a:sym typeface="Helvetica Neue"/>
                </a:endParaRPr>
              </a:p>
            </p:txBody>
          </p:sp>
        </p:grpSp>
        <p:cxnSp>
          <p:nvCxnSpPr>
            <p:cNvPr id="152" name="Google Shape;152;p25"/>
            <p:cNvCxnSpPr/>
            <p:nvPr/>
          </p:nvCxnSpPr>
          <p:spPr>
            <a:xfrm>
              <a:off x="1346991" y="1106185"/>
              <a:ext cx="0" cy="965140"/>
            </a:xfrm>
            <a:prstGeom prst="straightConnector1">
              <a:avLst/>
            </a:prstGeom>
            <a:noFill/>
            <a:ln w="25400" cap="flat" cmpd="sng">
              <a:solidFill>
                <a:schemeClr val="lt1"/>
              </a:solidFill>
              <a:prstDash val="solid"/>
              <a:round/>
              <a:headEnd type="none" w="sm" len="sm"/>
              <a:tailEnd type="none" w="sm" len="sm"/>
            </a:ln>
          </p:spPr>
        </p:cxnSp>
      </p:grpSp>
      <p:pic>
        <p:nvPicPr>
          <p:cNvPr id="153" name="Google Shape;153;p25"/>
          <p:cNvPicPr preferRelativeResize="0"/>
          <p:nvPr/>
        </p:nvPicPr>
        <p:blipFill rotWithShape="1">
          <a:blip r:embed="rId5">
            <a:alphaModFix/>
          </a:blip>
          <a:srcRect/>
          <a:stretch/>
        </p:blipFill>
        <p:spPr>
          <a:xfrm>
            <a:off x="9901930" y="436501"/>
            <a:ext cx="1743875" cy="1125900"/>
          </a:xfrm>
          <a:prstGeom prst="rect">
            <a:avLst/>
          </a:prstGeom>
          <a:noFill/>
          <a:ln>
            <a:noFill/>
          </a:ln>
        </p:spPr>
      </p:pic>
      <p:grpSp>
        <p:nvGrpSpPr>
          <p:cNvPr id="154" name="Google Shape;154;p25"/>
          <p:cNvGrpSpPr/>
          <p:nvPr/>
        </p:nvGrpSpPr>
        <p:grpSpPr>
          <a:xfrm>
            <a:off x="241264" y="692425"/>
            <a:ext cx="7602137" cy="831000"/>
            <a:chOff x="709510" y="613054"/>
            <a:chExt cx="9171356" cy="831000"/>
          </a:xfrm>
        </p:grpSpPr>
        <p:sp>
          <p:nvSpPr>
            <p:cNvPr id="155" name="Google Shape;155;p25"/>
            <p:cNvSpPr txBox="1"/>
            <p:nvPr/>
          </p:nvSpPr>
          <p:spPr>
            <a:xfrm>
              <a:off x="920766" y="613054"/>
              <a:ext cx="89601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s-CL" sz="2400" b="1" i="0" u="none" strike="noStrike" cap="none">
                  <a:solidFill>
                    <a:srgbClr val="FF5235"/>
                  </a:solidFill>
                  <a:latin typeface="Helvetica Neue"/>
                  <a:ea typeface="Helvetica Neue"/>
                  <a:cs typeface="Helvetica Neue"/>
                  <a:sym typeface="Helvetica Neue"/>
                </a:rPr>
                <a:t>Analizando y tomando decisiones con los resultados del DIA Evaluación de Cierre</a:t>
              </a:r>
              <a:endParaRPr sz="2400" b="1" i="0" u="none" strike="noStrike" cap="none">
                <a:solidFill>
                  <a:srgbClr val="FF5235"/>
                </a:solidFill>
                <a:latin typeface="Helvetica Neue"/>
                <a:ea typeface="Helvetica Neue"/>
                <a:cs typeface="Helvetica Neue"/>
                <a:sym typeface="Helvetica Neue"/>
              </a:endParaRPr>
            </a:p>
          </p:txBody>
        </p:sp>
        <p:pic>
          <p:nvPicPr>
            <p:cNvPr id="156" name="Google Shape;156;p25"/>
            <p:cNvPicPr preferRelativeResize="0"/>
            <p:nvPr/>
          </p:nvPicPr>
          <p:blipFill rotWithShape="1">
            <a:blip r:embed="rId6">
              <a:alphaModFix/>
            </a:blip>
            <a:srcRect/>
            <a:stretch/>
          </p:blipFill>
          <p:spPr>
            <a:xfrm>
              <a:off x="709510" y="732911"/>
              <a:ext cx="205054" cy="209823"/>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6"/>
          <p:cNvSpPr/>
          <p:nvPr/>
        </p:nvSpPr>
        <p:spPr>
          <a:xfrm>
            <a:off x="2366589" y="3979435"/>
            <a:ext cx="537126" cy="246019"/>
          </a:xfrm>
          <a:prstGeom prst="rightArrow">
            <a:avLst>
              <a:gd name="adj1" fmla="val 50000"/>
              <a:gd name="adj2" fmla="val 50000"/>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Verdana"/>
              <a:ea typeface="Verdana"/>
              <a:cs typeface="Verdana"/>
              <a:sym typeface="Verdana"/>
            </a:endParaRPr>
          </a:p>
        </p:txBody>
      </p:sp>
      <p:graphicFrame>
        <p:nvGraphicFramePr>
          <p:cNvPr id="162" name="Google Shape;162;p26"/>
          <p:cNvGraphicFramePr/>
          <p:nvPr/>
        </p:nvGraphicFramePr>
        <p:xfrm>
          <a:off x="2903715" y="3119593"/>
          <a:ext cx="8526275" cy="1965700"/>
        </p:xfrm>
        <a:graphic>
          <a:graphicData uri="http://schemas.openxmlformats.org/drawingml/2006/table">
            <a:tbl>
              <a:tblPr firstRow="1" bandRow="1">
                <a:noFill/>
                <a:tableStyleId>{F0ABBC75-A9AE-466F-A40B-04832D3C2425}</a:tableStyleId>
              </a:tblPr>
              <a:tblGrid>
                <a:gridCol w="8526275">
                  <a:extLst>
                    <a:ext uri="{9D8B030D-6E8A-4147-A177-3AD203B41FA5}">
                      <a16:colId xmlns:a16="http://schemas.microsoft.com/office/drawing/2014/main" val="20000"/>
                    </a:ext>
                  </a:extLst>
                </a:gridCol>
              </a:tblGrid>
              <a:tr h="518675">
                <a:tc>
                  <a:txBody>
                    <a:bodyPr/>
                    <a:lstStyle/>
                    <a:p>
                      <a:pPr marL="0" marR="0" lvl="0" indent="0" algn="ctr" rtl="0">
                        <a:lnSpc>
                          <a:spcPct val="100000"/>
                        </a:lnSpc>
                        <a:spcBef>
                          <a:spcPts val="0"/>
                        </a:spcBef>
                        <a:spcAft>
                          <a:spcPts val="0"/>
                        </a:spcAft>
                        <a:buClr>
                          <a:srgbClr val="000000"/>
                        </a:buClr>
                        <a:buSzPts val="1400"/>
                        <a:buFont typeface="Arial"/>
                        <a:buNone/>
                      </a:pPr>
                      <a:r>
                        <a:rPr lang="es-CL" sz="1400" b="0" i="0" u="none" strike="noStrike" cap="none">
                          <a:solidFill>
                            <a:srgbClr val="004760"/>
                          </a:solidFill>
                          <a:latin typeface="Helvetica Neue"/>
                          <a:ea typeface="Helvetica Neue"/>
                          <a:cs typeface="Helvetica Neue"/>
                          <a:sym typeface="Helvetica Neue"/>
                        </a:rPr>
                        <a:t>Posibles causas del problema</a:t>
                      </a:r>
                      <a:endParaRPr sz="1400" b="0" i="0" u="none" strike="noStrike" cap="none">
                        <a:solidFill>
                          <a:srgbClr val="004760"/>
                        </a:solidFill>
                        <a:latin typeface="Helvetica Neue"/>
                        <a:ea typeface="Helvetica Neue"/>
                        <a:cs typeface="Helvetica Neue"/>
                        <a:sym typeface="Helvetica Neue"/>
                      </a:endParaRPr>
                    </a:p>
                  </a:txBody>
                  <a:tcPr marL="180000" marR="18000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95EAC">
                        <a:alpha val="14118"/>
                      </a:srgbClr>
                    </a:solidFill>
                  </a:tcPr>
                </a:tc>
                <a:extLst>
                  <a:ext uri="{0D108BD9-81ED-4DB2-BD59-A6C34878D82A}">
                    <a16:rowId xmlns:a16="http://schemas.microsoft.com/office/drawing/2014/main" val="10000"/>
                  </a:ext>
                </a:extLst>
              </a:tr>
              <a:tr h="663975">
                <a:tc>
                  <a:txBody>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B44B82"/>
                        </a:solidFill>
                        <a:latin typeface="Verdana"/>
                        <a:ea typeface="Verdana"/>
                        <a:cs typeface="Verdana"/>
                        <a:sym typeface="Verdana"/>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83050">
                <a:tc>
                  <a:txBody>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B44B82"/>
                        </a:solidFill>
                        <a:latin typeface="Verdana"/>
                        <a:ea typeface="Verdana"/>
                        <a:cs typeface="Verdana"/>
                        <a:sym typeface="Verdana"/>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476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163" name="Google Shape;163;p26"/>
          <p:cNvSpPr/>
          <p:nvPr/>
        </p:nvSpPr>
        <p:spPr>
          <a:xfrm>
            <a:off x="949251" y="3094406"/>
            <a:ext cx="1595645" cy="1990891"/>
          </a:xfrm>
          <a:prstGeom prst="rect">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36666"/>
              </a:lnSpc>
              <a:spcBef>
                <a:spcPts val="0"/>
              </a:spcBef>
              <a:spcAft>
                <a:spcPts val="0"/>
              </a:spcAft>
              <a:buClr>
                <a:srgbClr val="000000"/>
              </a:buClr>
              <a:buSzPts val="1400"/>
              <a:buFont typeface="Arial"/>
              <a:buNone/>
            </a:pPr>
            <a:r>
              <a:rPr lang="es-CL" sz="1400" b="1" i="0" u="none" strike="noStrike" cap="none">
                <a:solidFill>
                  <a:schemeClr val="lt1"/>
                </a:solidFill>
                <a:latin typeface="Helvetica Neue"/>
                <a:ea typeface="Helvetica Neue"/>
                <a:cs typeface="Helvetica Neue"/>
                <a:sym typeface="Helvetica Neue"/>
              </a:rPr>
              <a:t>Problema Priorizado 1</a:t>
            </a:r>
            <a:endParaRPr sz="1400" b="0" i="0" u="none" strike="noStrike" cap="none">
              <a:solidFill>
                <a:srgbClr val="000000"/>
              </a:solidFill>
              <a:latin typeface="Helvetica Neue"/>
              <a:ea typeface="Helvetica Neue"/>
              <a:cs typeface="Helvetica Neue"/>
              <a:sym typeface="Helvetica Neue"/>
            </a:endParaRPr>
          </a:p>
        </p:txBody>
      </p:sp>
      <p:sp>
        <p:nvSpPr>
          <p:cNvPr id="164" name="Google Shape;164;p26"/>
          <p:cNvSpPr txBox="1"/>
          <p:nvPr/>
        </p:nvSpPr>
        <p:spPr>
          <a:xfrm>
            <a:off x="949251" y="2171086"/>
            <a:ext cx="10480800" cy="675300"/>
          </a:xfrm>
          <a:prstGeom prst="rect">
            <a:avLst/>
          </a:prstGeom>
          <a:noFill/>
          <a:ln>
            <a:noFill/>
          </a:ln>
        </p:spPr>
        <p:txBody>
          <a:bodyPr spcFirstLastPara="1" wrap="square" lIns="0" tIns="91425" rIns="0" bIns="91425" anchor="t" anchorCtr="0">
            <a:spAutoFit/>
          </a:bodyPr>
          <a:lstStyle/>
          <a:p>
            <a:pPr marL="0" marR="0" lvl="0" indent="0" algn="l" rtl="0">
              <a:lnSpc>
                <a:spcPct val="127692"/>
              </a:lnSpc>
              <a:spcBef>
                <a:spcPts val="0"/>
              </a:spcBef>
              <a:spcAft>
                <a:spcPts val="0"/>
              </a:spcAft>
              <a:buClr>
                <a:srgbClr val="000000"/>
              </a:buClr>
              <a:buSzPts val="1600"/>
              <a:buFont typeface="Arial"/>
              <a:buNone/>
            </a:pPr>
            <a:r>
              <a:rPr lang="es-CL" sz="1400" b="0" i="0" u="none" strike="noStrike" cap="none">
                <a:solidFill>
                  <a:srgbClr val="004760"/>
                </a:solidFill>
                <a:latin typeface="Helvetica Neue"/>
                <a:ea typeface="Helvetica Neue"/>
                <a:cs typeface="Helvetica Neue"/>
                <a:sym typeface="Helvetica Neue"/>
              </a:rPr>
              <a:t>Ahora, profundicemos en el problema priorizado. ¿Cuáles son las causas que lo ocasionan? ¿Qué factores o situaciones podrían explicar la aparición de este problema?</a:t>
            </a:r>
            <a:endParaRPr sz="1400" b="0" i="0" u="none" strike="noStrike" cap="none">
              <a:solidFill>
                <a:srgbClr val="004760"/>
              </a:solidFill>
              <a:latin typeface="Helvetica Neue"/>
              <a:ea typeface="Helvetica Neue"/>
              <a:cs typeface="Helvetica Neue"/>
              <a:sym typeface="Helvetica Neue"/>
            </a:endParaRPr>
          </a:p>
        </p:txBody>
      </p:sp>
      <p:grpSp>
        <p:nvGrpSpPr>
          <p:cNvPr id="165" name="Google Shape;165;p26"/>
          <p:cNvGrpSpPr/>
          <p:nvPr/>
        </p:nvGrpSpPr>
        <p:grpSpPr>
          <a:xfrm>
            <a:off x="246630" y="1608054"/>
            <a:ext cx="11662603" cy="470991"/>
            <a:chOff x="728654" y="1098659"/>
            <a:chExt cx="11183368" cy="734284"/>
          </a:xfrm>
        </p:grpSpPr>
        <p:grpSp>
          <p:nvGrpSpPr>
            <p:cNvPr id="166" name="Google Shape;166;p26"/>
            <p:cNvGrpSpPr/>
            <p:nvPr/>
          </p:nvGrpSpPr>
          <p:grpSpPr>
            <a:xfrm>
              <a:off x="728654" y="1098659"/>
              <a:ext cx="11183368" cy="734284"/>
              <a:chOff x="4644010" y="1891738"/>
              <a:chExt cx="7262118" cy="275325"/>
            </a:xfrm>
          </p:grpSpPr>
          <p:sp>
            <p:nvSpPr>
              <p:cNvPr id="167" name="Google Shape;167;p26"/>
              <p:cNvSpPr/>
              <p:nvPr/>
            </p:nvSpPr>
            <p:spPr>
              <a:xfrm>
                <a:off x="4698750" y="1933357"/>
                <a:ext cx="7207378" cy="233706"/>
              </a:xfrm>
              <a:prstGeom prst="rect">
                <a:avLst/>
              </a:prstGeom>
              <a:solidFill>
                <a:srgbClr val="93BCE5">
                  <a:alpha val="28627"/>
                </a:srgbClr>
              </a:solidFill>
              <a:ln>
                <a:noFill/>
              </a:ln>
            </p:spPr>
            <p:txBody>
              <a:bodyPr spcFirstLastPara="1" wrap="square" lIns="648000" tIns="91425" rIns="0"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s-CL" sz="1400" b="1" i="0" u="none" strike="noStrike" cap="none">
                    <a:solidFill>
                      <a:srgbClr val="004760"/>
                    </a:solidFill>
                    <a:latin typeface="Helvetica Neue"/>
                    <a:ea typeface="Helvetica Neue"/>
                    <a:cs typeface="Helvetica Neue"/>
                    <a:sym typeface="Helvetica Neue"/>
                  </a:rPr>
                  <a:t>Plantear posibles causas que podrían estar provocando o incidiendo en los problemas o desafíos priorizados</a:t>
                </a:r>
                <a:endParaRPr sz="1400" b="1" i="0" u="none" strike="noStrike" cap="none">
                  <a:solidFill>
                    <a:srgbClr val="004760"/>
                  </a:solidFill>
                  <a:latin typeface="Helvetica Neue"/>
                  <a:ea typeface="Helvetica Neue"/>
                  <a:cs typeface="Helvetica Neue"/>
                  <a:sym typeface="Helvetica Neue"/>
                </a:endParaRPr>
              </a:p>
            </p:txBody>
          </p:sp>
          <p:sp>
            <p:nvSpPr>
              <p:cNvPr id="168" name="Google Shape;168;p26"/>
              <p:cNvSpPr/>
              <p:nvPr/>
            </p:nvSpPr>
            <p:spPr>
              <a:xfrm>
                <a:off x="4644010" y="1891738"/>
                <a:ext cx="456259" cy="271805"/>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sz="2400" b="1" i="0" u="none" strike="noStrike" cap="none">
                    <a:solidFill>
                      <a:srgbClr val="004760"/>
                    </a:solidFill>
                    <a:latin typeface="Helvetica Neue"/>
                    <a:ea typeface="Helvetica Neue"/>
                    <a:cs typeface="Helvetica Neue"/>
                    <a:sym typeface="Helvetica Neue"/>
                  </a:rPr>
                  <a:t>c.</a:t>
                </a:r>
                <a:endParaRPr sz="2400" b="1" i="0" u="none" strike="noStrike" cap="none">
                  <a:solidFill>
                    <a:srgbClr val="004760"/>
                  </a:solidFill>
                  <a:latin typeface="Helvetica Neue"/>
                  <a:ea typeface="Helvetica Neue"/>
                  <a:cs typeface="Helvetica Neue"/>
                  <a:sym typeface="Helvetica Neue"/>
                </a:endParaRPr>
              </a:p>
            </p:txBody>
          </p:sp>
        </p:grpSp>
        <p:cxnSp>
          <p:nvCxnSpPr>
            <p:cNvPr id="169" name="Google Shape;169;p26"/>
            <p:cNvCxnSpPr/>
            <p:nvPr/>
          </p:nvCxnSpPr>
          <p:spPr>
            <a:xfrm>
              <a:off x="1346690" y="1209650"/>
              <a:ext cx="0" cy="623291"/>
            </a:xfrm>
            <a:prstGeom prst="straightConnector1">
              <a:avLst/>
            </a:prstGeom>
            <a:noFill/>
            <a:ln w="25400" cap="flat" cmpd="sng">
              <a:solidFill>
                <a:schemeClr val="lt1"/>
              </a:solidFill>
              <a:prstDash val="solid"/>
              <a:round/>
              <a:headEnd type="none" w="sm" len="sm"/>
              <a:tailEnd type="none" w="sm" len="sm"/>
            </a:ln>
          </p:spPr>
        </p:cxnSp>
      </p:grpSp>
      <p:grpSp>
        <p:nvGrpSpPr>
          <p:cNvPr id="170" name="Google Shape;170;p26"/>
          <p:cNvGrpSpPr/>
          <p:nvPr/>
        </p:nvGrpSpPr>
        <p:grpSpPr>
          <a:xfrm>
            <a:off x="864663" y="5471459"/>
            <a:ext cx="10565333" cy="997725"/>
            <a:chOff x="2396542" y="5364811"/>
            <a:chExt cx="10565333" cy="997725"/>
          </a:xfrm>
        </p:grpSpPr>
        <p:grpSp>
          <p:nvGrpSpPr>
            <p:cNvPr id="171" name="Google Shape;171;p26"/>
            <p:cNvGrpSpPr/>
            <p:nvPr/>
          </p:nvGrpSpPr>
          <p:grpSpPr>
            <a:xfrm>
              <a:off x="2396542" y="5364811"/>
              <a:ext cx="10565333" cy="997725"/>
              <a:chOff x="566357" y="5425439"/>
              <a:chExt cx="10565333" cy="997725"/>
            </a:xfrm>
          </p:grpSpPr>
          <p:sp>
            <p:nvSpPr>
              <p:cNvPr id="172" name="Google Shape;172;p26"/>
              <p:cNvSpPr/>
              <p:nvPr/>
            </p:nvSpPr>
            <p:spPr>
              <a:xfrm>
                <a:off x="566357" y="5425439"/>
                <a:ext cx="10565333" cy="9977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173" name="Google Shape;173;p26"/>
              <p:cNvSpPr/>
              <p:nvPr/>
            </p:nvSpPr>
            <p:spPr>
              <a:xfrm>
                <a:off x="1379534" y="5473687"/>
                <a:ext cx="9512673" cy="830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50"/>
                  <a:buFont typeface="Arial"/>
                  <a:buNone/>
                </a:pPr>
                <a:r>
                  <a:rPr lang="es-CL" sz="1200" b="0" i="0" u="none" strike="noStrike" cap="none">
                    <a:solidFill>
                      <a:srgbClr val="004760"/>
                    </a:solidFill>
                    <a:latin typeface="Helvetica Neue"/>
                    <a:ea typeface="Helvetica Neue"/>
                    <a:cs typeface="Helvetica Neue"/>
                    <a:sym typeface="Helvetica Neue"/>
                  </a:rPr>
                  <a:t>Para poder comprender mejor por qué se presentan los problemas o desafíos priorizados, es importante observar y analizar como posibles causas: la forma en que se aborda la enseñanza, los aprendizajes socioemocionales de los(as) estudiantes, la gestión de la convivencia escolar, el involucramiento de las familias y la gestión del establecimiento en estos temas.</a:t>
                </a:r>
                <a:endParaRPr sz="1200" b="0" i="0" u="none" strike="noStrike" cap="none">
                  <a:solidFill>
                    <a:srgbClr val="004760"/>
                  </a:solidFill>
                  <a:latin typeface="Helvetica Neue"/>
                  <a:ea typeface="Helvetica Neue"/>
                  <a:cs typeface="Helvetica Neue"/>
                  <a:sym typeface="Helvetica Neue"/>
                </a:endParaRPr>
              </a:p>
            </p:txBody>
          </p:sp>
        </p:grpSp>
        <p:pic>
          <p:nvPicPr>
            <p:cNvPr id="174" name="Google Shape;174;p26" descr="Icono&#10;&#10;Descripción generada automáticamente"/>
            <p:cNvPicPr preferRelativeResize="0"/>
            <p:nvPr/>
          </p:nvPicPr>
          <p:blipFill rotWithShape="1">
            <a:blip r:embed="rId3">
              <a:alphaModFix/>
            </a:blip>
            <a:srcRect/>
            <a:stretch/>
          </p:blipFill>
          <p:spPr>
            <a:xfrm>
              <a:off x="2599743" y="5465096"/>
              <a:ext cx="520700" cy="520700"/>
            </a:xfrm>
            <a:prstGeom prst="rect">
              <a:avLst/>
            </a:prstGeom>
            <a:noFill/>
            <a:ln>
              <a:noFill/>
            </a:ln>
          </p:spPr>
        </p:pic>
      </p:grpSp>
      <p:pic>
        <p:nvPicPr>
          <p:cNvPr id="175" name="Google Shape;175;p26"/>
          <p:cNvPicPr preferRelativeResize="0"/>
          <p:nvPr/>
        </p:nvPicPr>
        <p:blipFill rotWithShape="1">
          <a:blip r:embed="rId4">
            <a:alphaModFix/>
          </a:blip>
          <a:srcRect/>
          <a:stretch/>
        </p:blipFill>
        <p:spPr>
          <a:xfrm>
            <a:off x="9901930" y="436501"/>
            <a:ext cx="1743875" cy="1125900"/>
          </a:xfrm>
          <a:prstGeom prst="rect">
            <a:avLst/>
          </a:prstGeom>
          <a:noFill/>
          <a:ln>
            <a:noFill/>
          </a:ln>
        </p:spPr>
      </p:pic>
      <p:grpSp>
        <p:nvGrpSpPr>
          <p:cNvPr id="176" name="Google Shape;176;p26"/>
          <p:cNvGrpSpPr/>
          <p:nvPr/>
        </p:nvGrpSpPr>
        <p:grpSpPr>
          <a:xfrm>
            <a:off x="241264" y="692425"/>
            <a:ext cx="7602137" cy="831000"/>
            <a:chOff x="709510" y="613054"/>
            <a:chExt cx="9171356" cy="831000"/>
          </a:xfrm>
        </p:grpSpPr>
        <p:sp>
          <p:nvSpPr>
            <p:cNvPr id="177" name="Google Shape;177;p26"/>
            <p:cNvSpPr txBox="1"/>
            <p:nvPr/>
          </p:nvSpPr>
          <p:spPr>
            <a:xfrm>
              <a:off x="920766" y="613054"/>
              <a:ext cx="89601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s-CL" sz="2400" b="1" i="0" u="none" strike="noStrike" cap="none">
                  <a:solidFill>
                    <a:srgbClr val="FF5235"/>
                  </a:solidFill>
                  <a:latin typeface="Helvetica Neue"/>
                  <a:ea typeface="Helvetica Neue"/>
                  <a:cs typeface="Helvetica Neue"/>
                  <a:sym typeface="Helvetica Neue"/>
                </a:rPr>
                <a:t>Analizando y tomando decisiones con los resultados del DIA Evaluación de Cierre</a:t>
              </a:r>
              <a:endParaRPr sz="2400" b="1" i="0" u="none" strike="noStrike" cap="none">
                <a:solidFill>
                  <a:srgbClr val="FF5235"/>
                </a:solidFill>
                <a:latin typeface="Helvetica Neue"/>
                <a:ea typeface="Helvetica Neue"/>
                <a:cs typeface="Helvetica Neue"/>
                <a:sym typeface="Helvetica Neue"/>
              </a:endParaRPr>
            </a:p>
          </p:txBody>
        </p:sp>
        <p:pic>
          <p:nvPicPr>
            <p:cNvPr id="178" name="Google Shape;178;p26"/>
            <p:cNvPicPr preferRelativeResize="0"/>
            <p:nvPr/>
          </p:nvPicPr>
          <p:blipFill rotWithShape="1">
            <a:blip r:embed="rId5">
              <a:alphaModFix/>
            </a:blip>
            <a:srcRect/>
            <a:stretch/>
          </p:blipFill>
          <p:spPr>
            <a:xfrm>
              <a:off x="709510" y="732911"/>
              <a:ext cx="205054" cy="209823"/>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7"/>
          <p:cNvSpPr/>
          <p:nvPr/>
        </p:nvSpPr>
        <p:spPr>
          <a:xfrm>
            <a:off x="2282001" y="3866138"/>
            <a:ext cx="537126" cy="246019"/>
          </a:xfrm>
          <a:prstGeom prst="rightArrow">
            <a:avLst>
              <a:gd name="adj1" fmla="val 50000"/>
              <a:gd name="adj2" fmla="val 50000"/>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Verdana"/>
              <a:ea typeface="Verdana"/>
              <a:cs typeface="Verdana"/>
              <a:sym typeface="Verdana"/>
            </a:endParaRPr>
          </a:p>
        </p:txBody>
      </p:sp>
      <p:graphicFrame>
        <p:nvGraphicFramePr>
          <p:cNvPr id="184" name="Google Shape;184;p27"/>
          <p:cNvGraphicFramePr/>
          <p:nvPr/>
        </p:nvGraphicFramePr>
        <p:xfrm>
          <a:off x="2819127" y="2927538"/>
          <a:ext cx="8371375" cy="2122475"/>
        </p:xfrm>
        <a:graphic>
          <a:graphicData uri="http://schemas.openxmlformats.org/drawingml/2006/table">
            <a:tbl>
              <a:tblPr firstRow="1" bandRow="1">
                <a:noFill/>
                <a:tableStyleId>{F0ABBC75-A9AE-466F-A40B-04832D3C2425}</a:tableStyleId>
              </a:tblPr>
              <a:tblGrid>
                <a:gridCol w="4151825">
                  <a:extLst>
                    <a:ext uri="{9D8B030D-6E8A-4147-A177-3AD203B41FA5}">
                      <a16:colId xmlns:a16="http://schemas.microsoft.com/office/drawing/2014/main" val="20000"/>
                    </a:ext>
                  </a:extLst>
                </a:gridCol>
                <a:gridCol w="4219550">
                  <a:extLst>
                    <a:ext uri="{9D8B030D-6E8A-4147-A177-3AD203B41FA5}">
                      <a16:colId xmlns:a16="http://schemas.microsoft.com/office/drawing/2014/main" val="20001"/>
                    </a:ext>
                  </a:extLst>
                </a:gridCol>
              </a:tblGrid>
              <a:tr h="734150">
                <a:tc>
                  <a:txBody>
                    <a:bodyPr/>
                    <a:lstStyle/>
                    <a:p>
                      <a:pPr marL="0" marR="0" lvl="0" indent="0" algn="ctr" rtl="0">
                        <a:lnSpc>
                          <a:spcPct val="100000"/>
                        </a:lnSpc>
                        <a:spcBef>
                          <a:spcPts val="0"/>
                        </a:spcBef>
                        <a:spcAft>
                          <a:spcPts val="0"/>
                        </a:spcAft>
                        <a:buClr>
                          <a:srgbClr val="000000"/>
                        </a:buClr>
                        <a:buSzPts val="1400"/>
                        <a:buFont typeface="Arial"/>
                        <a:buNone/>
                      </a:pPr>
                      <a:r>
                        <a:rPr lang="es-CL" sz="1400" b="0" i="0" u="none" strike="noStrike" cap="none">
                          <a:solidFill>
                            <a:srgbClr val="004760"/>
                          </a:solidFill>
                          <a:latin typeface="Helvetica Neue"/>
                          <a:ea typeface="Helvetica Neue"/>
                          <a:cs typeface="Helvetica Neue"/>
                          <a:sym typeface="Helvetica Neue"/>
                        </a:rPr>
                        <a:t>Posibles causas </a:t>
                      </a:r>
                      <a:endParaRPr sz="1400" b="0" i="0" u="none" strike="noStrike" cap="none">
                        <a:solidFill>
                          <a:srgbClr val="004760"/>
                        </a:solidFill>
                        <a:latin typeface="Helvetica Neue"/>
                        <a:ea typeface="Helvetica Neue"/>
                        <a:cs typeface="Helvetica Neue"/>
                        <a:sym typeface="Helvetica Neue"/>
                      </a:endParaRPr>
                    </a:p>
                  </a:txBody>
                  <a:tcPr marL="180000" marR="180000" marT="45725" marB="45725" anchor="ctr">
                    <a:lnL w="9525" cap="flat" cmpd="sng">
                      <a:solidFill>
                        <a:srgbClr val="000000">
                          <a:alpha val="0"/>
                        </a:srgbClr>
                      </a:solidFill>
                      <a:prstDash val="solid"/>
                      <a:round/>
                      <a:headEnd type="none" w="sm" len="sm"/>
                      <a:tailEnd type="none" w="sm" len="sm"/>
                    </a:lnL>
                    <a:lnR w="127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70C0">
                        <a:alpha val="14118"/>
                      </a:srgbClr>
                    </a:solidFill>
                  </a:tcPr>
                </a:tc>
                <a:tc>
                  <a:txBody>
                    <a:bodyPr/>
                    <a:lstStyle/>
                    <a:p>
                      <a:pPr marL="0" marR="0" lvl="0" indent="0" algn="ctr" rtl="0">
                        <a:lnSpc>
                          <a:spcPct val="107000"/>
                        </a:lnSpc>
                        <a:spcBef>
                          <a:spcPts val="0"/>
                        </a:spcBef>
                        <a:spcAft>
                          <a:spcPts val="0"/>
                        </a:spcAft>
                        <a:buClr>
                          <a:srgbClr val="000000"/>
                        </a:buClr>
                        <a:buSzPts val="1400"/>
                        <a:buFont typeface="Arial"/>
                        <a:buNone/>
                      </a:pPr>
                      <a:r>
                        <a:rPr lang="es-CL" sz="1400" b="0" i="0" u="none" strike="noStrike" cap="none">
                          <a:solidFill>
                            <a:srgbClr val="004760"/>
                          </a:solidFill>
                          <a:latin typeface="Helvetica Neue"/>
                          <a:ea typeface="Helvetica Neue"/>
                          <a:cs typeface="Helvetica Neue"/>
                          <a:sym typeface="Helvetica Neue"/>
                        </a:rPr>
                        <a:t>¿Qué datos tenemos para comprobarlas o descartarlas?</a:t>
                      </a:r>
                      <a:endParaRPr sz="1400" b="0" i="0" u="none" strike="noStrike" cap="none">
                        <a:solidFill>
                          <a:srgbClr val="004760"/>
                        </a:solidFill>
                        <a:latin typeface="Helvetica Neue"/>
                        <a:ea typeface="Helvetica Neue"/>
                        <a:cs typeface="Helvetica Neue"/>
                        <a:sym typeface="Helvetica Neue"/>
                      </a:endParaRPr>
                    </a:p>
                  </a:txBody>
                  <a:tcPr marL="180000" marR="180000" marT="45725" marB="45725" anchor="ctr">
                    <a:lnL w="12700" cap="flat" cmpd="sng">
                      <a:solidFill>
                        <a:schemeClr val="lt1"/>
                      </a:solidFill>
                      <a:prstDash val="solid"/>
                      <a:round/>
                      <a:headEnd type="none" w="sm" len="sm"/>
                      <a:tailEnd type="none" w="sm" len="sm"/>
                    </a:lnL>
                    <a:lnR w="12700" cap="flat" cmpd="sng">
                      <a:solidFill>
                        <a:srgbClr val="EBF2F7"/>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70C0">
                        <a:alpha val="14118"/>
                      </a:srgbClr>
                    </a:solidFill>
                  </a:tcPr>
                </a:tc>
                <a:extLst>
                  <a:ext uri="{0D108BD9-81ED-4DB2-BD59-A6C34878D82A}">
                    <a16:rowId xmlns:a16="http://schemas.microsoft.com/office/drawing/2014/main" val="10000"/>
                  </a:ext>
                </a:extLst>
              </a:tr>
              <a:tr h="637025">
                <a:tc>
                  <a:txBody>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B44B82"/>
                        </a:solidFill>
                        <a:latin typeface="Verdana"/>
                        <a:ea typeface="Verdana"/>
                        <a:cs typeface="Verdana"/>
                        <a:sym typeface="Verdana"/>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00476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latin typeface="Verdana"/>
                        <a:ea typeface="Verdana"/>
                        <a:cs typeface="Verdana"/>
                        <a:sym typeface="Verdana"/>
                      </a:endParaRPr>
                    </a:p>
                  </a:txBody>
                  <a:tcPr marL="91450" marR="91450" marT="45725" marB="45725" anchor="ctr">
                    <a:lnL w="12700" cap="flat" cmpd="sng">
                      <a:solidFill>
                        <a:srgbClr val="004760"/>
                      </a:solidFill>
                      <a:prstDash val="solid"/>
                      <a:round/>
                      <a:headEnd type="none" w="sm" len="sm"/>
                      <a:tailEnd type="none" w="sm" len="sm"/>
                    </a:lnL>
                    <a:lnR w="12700" cap="flat" cmpd="sng">
                      <a:solidFill>
                        <a:srgbClr val="EBF2F7"/>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51300">
                <a:tc>
                  <a:txBody>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B44B82"/>
                        </a:solidFill>
                        <a:latin typeface="Verdana"/>
                        <a:ea typeface="Verdana"/>
                        <a:cs typeface="Verdana"/>
                        <a:sym typeface="Verdana"/>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004760"/>
                      </a:solidFill>
                      <a:prstDash val="solid"/>
                      <a:round/>
                      <a:headEnd type="none" w="sm" len="sm"/>
                      <a:tailEnd type="none" w="sm" len="sm"/>
                    </a:lnR>
                    <a:lnT w="12700" cap="flat" cmpd="sng">
                      <a:solidFill>
                        <a:srgbClr val="00476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latin typeface="Verdana"/>
                        <a:ea typeface="Verdana"/>
                        <a:cs typeface="Verdana"/>
                        <a:sym typeface="Verdana"/>
                      </a:endParaRPr>
                    </a:p>
                  </a:txBody>
                  <a:tcPr marL="91450" marR="91450" marT="45725" marB="45725" anchor="ctr">
                    <a:lnL w="12700" cap="flat" cmpd="sng">
                      <a:solidFill>
                        <a:srgbClr val="004760"/>
                      </a:solidFill>
                      <a:prstDash val="solid"/>
                      <a:round/>
                      <a:headEnd type="none" w="sm" len="sm"/>
                      <a:tailEnd type="none" w="sm" len="sm"/>
                    </a:lnL>
                    <a:lnR w="12700" cap="flat" cmpd="sng">
                      <a:solidFill>
                        <a:srgbClr val="EBF2F7"/>
                      </a:solidFill>
                      <a:prstDash val="solid"/>
                      <a:round/>
                      <a:headEnd type="none" w="sm" len="sm"/>
                      <a:tailEnd type="none" w="sm" len="sm"/>
                    </a:lnR>
                    <a:lnT w="12700" cap="flat" cmpd="sng">
                      <a:solidFill>
                        <a:srgbClr val="00476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185" name="Google Shape;185;p27"/>
          <p:cNvSpPr/>
          <p:nvPr/>
        </p:nvSpPr>
        <p:spPr>
          <a:xfrm>
            <a:off x="864663" y="2927538"/>
            <a:ext cx="1513439" cy="2122479"/>
          </a:xfrm>
          <a:prstGeom prst="rect">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36666"/>
              </a:lnSpc>
              <a:spcBef>
                <a:spcPts val="0"/>
              </a:spcBef>
              <a:spcAft>
                <a:spcPts val="0"/>
              </a:spcAft>
              <a:buClr>
                <a:srgbClr val="000000"/>
              </a:buClr>
              <a:buSzPts val="1200"/>
              <a:buFont typeface="Arial"/>
              <a:buNone/>
            </a:pPr>
            <a:r>
              <a:rPr lang="es-CL" sz="1200" b="1" i="0" u="none" strike="noStrike" cap="none">
                <a:solidFill>
                  <a:schemeClr val="lt1"/>
                </a:solidFill>
                <a:latin typeface="Helvetica Neue"/>
                <a:ea typeface="Helvetica Neue"/>
                <a:cs typeface="Helvetica Neue"/>
                <a:sym typeface="Helvetica Neue"/>
              </a:rPr>
              <a:t>Problema Priorizado 1</a:t>
            </a:r>
            <a:endParaRPr sz="1400" b="0" i="0" u="none" strike="noStrike" cap="none">
              <a:solidFill>
                <a:srgbClr val="000000"/>
              </a:solidFill>
              <a:latin typeface="Helvetica Neue"/>
              <a:ea typeface="Helvetica Neue"/>
              <a:cs typeface="Helvetica Neue"/>
              <a:sym typeface="Helvetica Neue"/>
            </a:endParaRPr>
          </a:p>
        </p:txBody>
      </p:sp>
      <p:sp>
        <p:nvSpPr>
          <p:cNvPr id="186" name="Google Shape;186;p27"/>
          <p:cNvSpPr txBox="1"/>
          <p:nvPr/>
        </p:nvSpPr>
        <p:spPr>
          <a:xfrm>
            <a:off x="864663" y="2158398"/>
            <a:ext cx="10480800" cy="785100"/>
          </a:xfrm>
          <a:prstGeom prst="rect">
            <a:avLst/>
          </a:prstGeom>
          <a:noFill/>
          <a:ln>
            <a:noFill/>
          </a:ln>
        </p:spPr>
        <p:txBody>
          <a:bodyPr spcFirstLastPara="1" wrap="square" lIns="0" tIns="91425" rIns="0"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s-CL" sz="1400" b="0" i="0" u="none" strike="noStrike" cap="none">
                <a:solidFill>
                  <a:srgbClr val="004760"/>
                </a:solidFill>
                <a:latin typeface="Verdana"/>
                <a:ea typeface="Verdana"/>
                <a:cs typeface="Verdana"/>
                <a:sym typeface="Verdana"/>
              </a:rPr>
              <a:t>En relación con las causas listadas anteriormente, ¿contamos con datos que nos </a:t>
            </a:r>
            <a:r>
              <a:rPr lang="es-CL">
                <a:solidFill>
                  <a:srgbClr val="004760"/>
                </a:solidFill>
                <a:latin typeface="Verdana"/>
                <a:ea typeface="Verdana"/>
                <a:cs typeface="Verdana"/>
                <a:sym typeface="Verdana"/>
              </a:rPr>
              <a:t>permita</a:t>
            </a:r>
            <a:r>
              <a:rPr lang="es-CL" sz="1400" b="0" i="0" u="none" strike="noStrike" cap="none">
                <a:solidFill>
                  <a:srgbClr val="004760"/>
                </a:solidFill>
                <a:latin typeface="Verdana"/>
                <a:ea typeface="Verdana"/>
                <a:cs typeface="Verdana"/>
                <a:sym typeface="Verdana"/>
              </a:rPr>
              <a:t> </a:t>
            </a:r>
            <a:r>
              <a:rPr lang="es-CL">
                <a:solidFill>
                  <a:srgbClr val="004760"/>
                </a:solidFill>
                <a:latin typeface="Verdana"/>
                <a:ea typeface="Verdana"/>
                <a:cs typeface="Verdana"/>
                <a:sym typeface="Verdana"/>
              </a:rPr>
              <a:t>a</a:t>
            </a:r>
            <a:r>
              <a:rPr lang="es-CL" sz="1400" b="0" i="0" u="none" strike="noStrike" cap="none">
                <a:solidFill>
                  <a:srgbClr val="004760"/>
                </a:solidFill>
                <a:latin typeface="Verdana"/>
                <a:ea typeface="Verdana"/>
                <a:cs typeface="Verdana"/>
                <a:sym typeface="Verdana"/>
              </a:rPr>
              <a:t>rgumentarlas? ¿Cuáles son estos datos? </a:t>
            </a:r>
            <a:endParaRPr sz="1400" b="0" i="0" u="none" strike="noStrike" cap="none">
              <a:solidFill>
                <a:srgbClr val="00476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endParaRPr sz="1100" b="0" i="0" u="none" strike="noStrike" cap="none">
              <a:solidFill>
                <a:srgbClr val="095EAC"/>
              </a:solidFill>
              <a:latin typeface="Verdana"/>
              <a:ea typeface="Verdana"/>
              <a:cs typeface="Verdana"/>
              <a:sym typeface="Verdana"/>
            </a:endParaRPr>
          </a:p>
        </p:txBody>
      </p:sp>
      <p:grpSp>
        <p:nvGrpSpPr>
          <p:cNvPr id="187" name="Google Shape;187;p27"/>
          <p:cNvGrpSpPr/>
          <p:nvPr/>
        </p:nvGrpSpPr>
        <p:grpSpPr>
          <a:xfrm>
            <a:off x="200332" y="1581226"/>
            <a:ext cx="11229666" cy="543840"/>
            <a:chOff x="682355" y="1056834"/>
            <a:chExt cx="11229666" cy="847857"/>
          </a:xfrm>
        </p:grpSpPr>
        <p:grpSp>
          <p:nvGrpSpPr>
            <p:cNvPr id="188" name="Google Shape;188;p27"/>
            <p:cNvGrpSpPr/>
            <p:nvPr/>
          </p:nvGrpSpPr>
          <p:grpSpPr>
            <a:xfrm>
              <a:off x="682355" y="1056834"/>
              <a:ext cx="11229666" cy="847857"/>
              <a:chOff x="4613945" y="1876055"/>
              <a:chExt cx="7292183" cy="317910"/>
            </a:xfrm>
          </p:grpSpPr>
          <p:sp>
            <p:nvSpPr>
              <p:cNvPr id="189" name="Google Shape;189;p27"/>
              <p:cNvSpPr/>
              <p:nvPr/>
            </p:nvSpPr>
            <p:spPr>
              <a:xfrm>
                <a:off x="4698750" y="1933357"/>
                <a:ext cx="7207378" cy="233706"/>
              </a:xfrm>
              <a:prstGeom prst="rect">
                <a:avLst/>
              </a:prstGeom>
              <a:solidFill>
                <a:srgbClr val="93BCE5">
                  <a:alpha val="28627"/>
                </a:srgbClr>
              </a:solidFill>
              <a:ln>
                <a:noFill/>
              </a:ln>
            </p:spPr>
            <p:txBody>
              <a:bodyPr spcFirstLastPara="1" wrap="square" lIns="648000" tIns="91425" rIns="0" bIns="91425" anchor="ctr" anchorCtr="0">
                <a:noAutofit/>
              </a:bodyPr>
              <a:lstStyle/>
              <a:p>
                <a:pPr marL="0" marR="0" lvl="0" indent="0" algn="just" rtl="0">
                  <a:lnSpc>
                    <a:spcPct val="100000"/>
                  </a:lnSpc>
                  <a:spcBef>
                    <a:spcPts val="0"/>
                  </a:spcBef>
                  <a:spcAft>
                    <a:spcPts val="0"/>
                  </a:spcAft>
                  <a:buClr>
                    <a:srgbClr val="000000"/>
                  </a:buClr>
                  <a:buSzPts val="1500"/>
                  <a:buFont typeface="Arial"/>
                  <a:buNone/>
                </a:pPr>
                <a:r>
                  <a:rPr lang="es-CL" sz="1500" b="1" i="0" u="none" strike="noStrike" cap="none">
                    <a:solidFill>
                      <a:srgbClr val="004760"/>
                    </a:solidFill>
                    <a:latin typeface="Helvetica Neue"/>
                    <a:ea typeface="Helvetica Neue"/>
                    <a:cs typeface="Helvetica Neue"/>
                    <a:sym typeface="Helvetica Neue"/>
                  </a:rPr>
                  <a:t>Organizar datos relevantes y válidos para cada una de las posibles causas identificadas</a:t>
                </a:r>
                <a:endParaRPr sz="1500" b="1" i="0" u="none" strike="noStrike" cap="none">
                  <a:solidFill>
                    <a:srgbClr val="004760"/>
                  </a:solidFill>
                  <a:latin typeface="Helvetica Neue"/>
                  <a:ea typeface="Helvetica Neue"/>
                  <a:cs typeface="Helvetica Neue"/>
                  <a:sym typeface="Helvetica Neue"/>
                </a:endParaRPr>
              </a:p>
            </p:txBody>
          </p:sp>
          <p:sp>
            <p:nvSpPr>
              <p:cNvPr id="190" name="Google Shape;190;p27"/>
              <p:cNvSpPr/>
              <p:nvPr/>
            </p:nvSpPr>
            <p:spPr>
              <a:xfrm>
                <a:off x="4613945" y="1876055"/>
                <a:ext cx="486324" cy="317910"/>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sz="2400" b="1" i="0" u="none" strike="noStrike" cap="none">
                    <a:solidFill>
                      <a:srgbClr val="004760"/>
                    </a:solidFill>
                    <a:latin typeface="Helvetica Neue"/>
                    <a:ea typeface="Helvetica Neue"/>
                    <a:cs typeface="Helvetica Neue"/>
                    <a:sym typeface="Helvetica Neue"/>
                  </a:rPr>
                  <a:t>d.</a:t>
                </a:r>
                <a:endParaRPr sz="2400" b="1" i="0" u="none" strike="noStrike" cap="none">
                  <a:solidFill>
                    <a:srgbClr val="004760"/>
                  </a:solidFill>
                  <a:latin typeface="Helvetica Neue"/>
                  <a:ea typeface="Helvetica Neue"/>
                  <a:cs typeface="Helvetica Neue"/>
                  <a:sym typeface="Helvetica Neue"/>
                </a:endParaRPr>
              </a:p>
            </p:txBody>
          </p:sp>
        </p:grpSp>
        <p:cxnSp>
          <p:nvCxnSpPr>
            <p:cNvPr id="191" name="Google Shape;191;p27"/>
            <p:cNvCxnSpPr/>
            <p:nvPr/>
          </p:nvCxnSpPr>
          <p:spPr>
            <a:xfrm>
              <a:off x="1346690" y="1209650"/>
              <a:ext cx="0" cy="623291"/>
            </a:xfrm>
            <a:prstGeom prst="straightConnector1">
              <a:avLst/>
            </a:prstGeom>
            <a:noFill/>
            <a:ln w="25400" cap="flat" cmpd="sng">
              <a:solidFill>
                <a:schemeClr val="lt1"/>
              </a:solidFill>
              <a:prstDash val="solid"/>
              <a:round/>
              <a:headEnd type="none" w="sm" len="sm"/>
              <a:tailEnd type="none" w="sm" len="sm"/>
            </a:ln>
          </p:spPr>
        </p:cxnSp>
      </p:grpSp>
      <p:grpSp>
        <p:nvGrpSpPr>
          <p:cNvPr id="192" name="Google Shape;192;p27"/>
          <p:cNvGrpSpPr/>
          <p:nvPr/>
        </p:nvGrpSpPr>
        <p:grpSpPr>
          <a:xfrm>
            <a:off x="864663" y="5343773"/>
            <a:ext cx="10565333" cy="997725"/>
            <a:chOff x="2396542" y="5364811"/>
            <a:chExt cx="10565333" cy="997725"/>
          </a:xfrm>
        </p:grpSpPr>
        <p:grpSp>
          <p:nvGrpSpPr>
            <p:cNvPr id="193" name="Google Shape;193;p27"/>
            <p:cNvGrpSpPr/>
            <p:nvPr/>
          </p:nvGrpSpPr>
          <p:grpSpPr>
            <a:xfrm>
              <a:off x="2396542" y="5364811"/>
              <a:ext cx="10565333" cy="997725"/>
              <a:chOff x="566357" y="5425439"/>
              <a:chExt cx="10565333" cy="997725"/>
            </a:xfrm>
          </p:grpSpPr>
          <p:sp>
            <p:nvSpPr>
              <p:cNvPr id="194" name="Google Shape;194;p27"/>
              <p:cNvSpPr/>
              <p:nvPr/>
            </p:nvSpPr>
            <p:spPr>
              <a:xfrm>
                <a:off x="566357" y="5425439"/>
                <a:ext cx="10565333" cy="9977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195" name="Google Shape;195;p27"/>
              <p:cNvSpPr/>
              <p:nvPr/>
            </p:nvSpPr>
            <p:spPr>
              <a:xfrm>
                <a:off x="1379534" y="5647594"/>
                <a:ext cx="9512673"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CL" sz="1200" b="0" i="0" u="none" strike="noStrike" cap="none">
                    <a:solidFill>
                      <a:srgbClr val="004760"/>
                    </a:solidFill>
                    <a:latin typeface="Helvetica Neue"/>
                    <a:ea typeface="Helvetica Neue"/>
                    <a:cs typeface="Helvetica Neue"/>
                    <a:sym typeface="Helvetica Neue"/>
                  </a:rPr>
                  <a:t>Recordar que no todos los datos disponibles en el establecimiento se relacionarán con el problema o desafío priorizado y sus posibles causas, por tanto, es necesario seleccionar aquellos datos cualitativos y cuantitativos que ayudarán a profundizar en las posibles causas del problema priorizado.</a:t>
                </a:r>
                <a:endParaRPr sz="1200" b="0" i="0" u="none" strike="noStrike" cap="none">
                  <a:solidFill>
                    <a:srgbClr val="004760"/>
                  </a:solidFill>
                  <a:latin typeface="Helvetica Neue"/>
                  <a:ea typeface="Helvetica Neue"/>
                  <a:cs typeface="Helvetica Neue"/>
                  <a:sym typeface="Helvetica Neue"/>
                </a:endParaRPr>
              </a:p>
            </p:txBody>
          </p:sp>
        </p:grpSp>
        <p:pic>
          <p:nvPicPr>
            <p:cNvPr id="196" name="Google Shape;196;p27" descr="Icono&#10;&#10;Descripción generada automáticamente"/>
            <p:cNvPicPr preferRelativeResize="0"/>
            <p:nvPr/>
          </p:nvPicPr>
          <p:blipFill rotWithShape="1">
            <a:blip r:embed="rId3">
              <a:alphaModFix/>
            </a:blip>
            <a:srcRect/>
            <a:stretch/>
          </p:blipFill>
          <p:spPr>
            <a:xfrm>
              <a:off x="2599743" y="5465096"/>
              <a:ext cx="520700" cy="520700"/>
            </a:xfrm>
            <a:prstGeom prst="rect">
              <a:avLst/>
            </a:prstGeom>
            <a:noFill/>
            <a:ln>
              <a:noFill/>
            </a:ln>
          </p:spPr>
        </p:pic>
      </p:grpSp>
      <p:pic>
        <p:nvPicPr>
          <p:cNvPr id="197" name="Google Shape;197;p27"/>
          <p:cNvPicPr preferRelativeResize="0"/>
          <p:nvPr/>
        </p:nvPicPr>
        <p:blipFill rotWithShape="1">
          <a:blip r:embed="rId4">
            <a:alphaModFix/>
          </a:blip>
          <a:srcRect/>
          <a:stretch/>
        </p:blipFill>
        <p:spPr>
          <a:xfrm>
            <a:off x="9901922" y="414226"/>
            <a:ext cx="1699407" cy="1133660"/>
          </a:xfrm>
          <a:prstGeom prst="rect">
            <a:avLst/>
          </a:prstGeom>
          <a:noFill/>
          <a:ln>
            <a:noFill/>
          </a:ln>
        </p:spPr>
      </p:pic>
      <p:grpSp>
        <p:nvGrpSpPr>
          <p:cNvPr id="198" name="Google Shape;198;p27"/>
          <p:cNvGrpSpPr/>
          <p:nvPr/>
        </p:nvGrpSpPr>
        <p:grpSpPr>
          <a:xfrm>
            <a:off x="241264" y="692425"/>
            <a:ext cx="7602137" cy="831000"/>
            <a:chOff x="709510" y="613054"/>
            <a:chExt cx="9171356" cy="831000"/>
          </a:xfrm>
        </p:grpSpPr>
        <p:sp>
          <p:nvSpPr>
            <p:cNvPr id="199" name="Google Shape;199;p27"/>
            <p:cNvSpPr txBox="1"/>
            <p:nvPr/>
          </p:nvSpPr>
          <p:spPr>
            <a:xfrm>
              <a:off x="920766" y="613054"/>
              <a:ext cx="89601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s-CL" sz="2400" b="1" i="0" u="none" strike="noStrike" cap="none">
                  <a:solidFill>
                    <a:srgbClr val="FF5235"/>
                  </a:solidFill>
                  <a:latin typeface="Helvetica Neue"/>
                  <a:ea typeface="Helvetica Neue"/>
                  <a:cs typeface="Helvetica Neue"/>
                  <a:sym typeface="Helvetica Neue"/>
                </a:rPr>
                <a:t>Analizando y tomando decisiones con los resultados del DIA Evaluación de Cierre</a:t>
              </a:r>
              <a:endParaRPr sz="2400" b="1" i="0" u="none" strike="noStrike" cap="none">
                <a:solidFill>
                  <a:srgbClr val="FF5235"/>
                </a:solidFill>
                <a:latin typeface="Helvetica Neue"/>
                <a:ea typeface="Helvetica Neue"/>
                <a:cs typeface="Helvetica Neue"/>
                <a:sym typeface="Helvetica Neue"/>
              </a:endParaRPr>
            </a:p>
          </p:txBody>
        </p:sp>
        <p:pic>
          <p:nvPicPr>
            <p:cNvPr id="200" name="Google Shape;200;p27"/>
            <p:cNvPicPr preferRelativeResize="0"/>
            <p:nvPr/>
          </p:nvPicPr>
          <p:blipFill rotWithShape="1">
            <a:blip r:embed="rId5">
              <a:alphaModFix/>
            </a:blip>
            <a:srcRect/>
            <a:stretch/>
          </p:blipFill>
          <p:spPr>
            <a:xfrm>
              <a:off x="709510" y="732911"/>
              <a:ext cx="205054" cy="209823"/>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p:nvPr/>
        </p:nvSpPr>
        <p:spPr>
          <a:xfrm>
            <a:off x="2303767" y="4050842"/>
            <a:ext cx="537126" cy="246019"/>
          </a:xfrm>
          <a:prstGeom prst="rightArrow">
            <a:avLst>
              <a:gd name="adj1" fmla="val 50000"/>
              <a:gd name="adj2" fmla="val 50000"/>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4760"/>
              </a:solidFill>
              <a:latin typeface="Verdana"/>
              <a:ea typeface="Verdana"/>
              <a:cs typeface="Verdana"/>
              <a:sym typeface="Verdana"/>
            </a:endParaRPr>
          </a:p>
        </p:txBody>
      </p:sp>
      <p:graphicFrame>
        <p:nvGraphicFramePr>
          <p:cNvPr id="206" name="Google Shape;206;p28"/>
          <p:cNvGraphicFramePr/>
          <p:nvPr/>
        </p:nvGraphicFramePr>
        <p:xfrm>
          <a:off x="2840894" y="3112242"/>
          <a:ext cx="8589100" cy="2156177"/>
        </p:xfrm>
        <a:graphic>
          <a:graphicData uri="http://schemas.openxmlformats.org/drawingml/2006/table">
            <a:tbl>
              <a:tblPr firstRow="1" bandRow="1">
                <a:noFill/>
                <a:tableStyleId>{F0ABBC75-A9AE-466F-A40B-04832D3C2425}</a:tableStyleId>
              </a:tblPr>
              <a:tblGrid>
                <a:gridCol w="2910475">
                  <a:extLst>
                    <a:ext uri="{9D8B030D-6E8A-4147-A177-3AD203B41FA5}">
                      <a16:colId xmlns:a16="http://schemas.microsoft.com/office/drawing/2014/main" val="20000"/>
                    </a:ext>
                  </a:extLst>
                </a:gridCol>
                <a:gridCol w="3119975">
                  <a:extLst>
                    <a:ext uri="{9D8B030D-6E8A-4147-A177-3AD203B41FA5}">
                      <a16:colId xmlns:a16="http://schemas.microsoft.com/office/drawing/2014/main" val="20001"/>
                    </a:ext>
                  </a:extLst>
                </a:gridCol>
                <a:gridCol w="2558650">
                  <a:extLst>
                    <a:ext uri="{9D8B030D-6E8A-4147-A177-3AD203B41FA5}">
                      <a16:colId xmlns:a16="http://schemas.microsoft.com/office/drawing/2014/main" val="20002"/>
                    </a:ext>
                  </a:extLst>
                </a:gridCol>
              </a:tblGrid>
              <a:tr h="734150">
                <a:tc>
                  <a:txBody>
                    <a:bodyPr/>
                    <a:lstStyle/>
                    <a:p>
                      <a:pPr marL="0" marR="0" lvl="0" indent="0" algn="ctr" rtl="0">
                        <a:lnSpc>
                          <a:spcPct val="100000"/>
                        </a:lnSpc>
                        <a:spcBef>
                          <a:spcPts val="0"/>
                        </a:spcBef>
                        <a:spcAft>
                          <a:spcPts val="0"/>
                        </a:spcAft>
                        <a:buClr>
                          <a:srgbClr val="000000"/>
                        </a:buClr>
                        <a:buSzPts val="1400"/>
                        <a:buFont typeface="Arial"/>
                        <a:buNone/>
                      </a:pPr>
                      <a:r>
                        <a:rPr lang="es-CL" sz="1400" b="0" i="0" u="none" strike="noStrike" cap="none">
                          <a:solidFill>
                            <a:srgbClr val="004760"/>
                          </a:solidFill>
                          <a:latin typeface="Helvetica Neue"/>
                          <a:ea typeface="Helvetica Neue"/>
                          <a:cs typeface="Helvetica Neue"/>
                          <a:sym typeface="Helvetica Neue"/>
                        </a:rPr>
                        <a:t>Posibles causas </a:t>
                      </a:r>
                      <a:endParaRPr sz="1400" b="0" i="0" u="none" strike="noStrike" cap="none">
                        <a:solidFill>
                          <a:srgbClr val="004760"/>
                        </a:solidFill>
                        <a:latin typeface="Helvetica Neue"/>
                        <a:ea typeface="Helvetica Neue"/>
                        <a:cs typeface="Helvetica Neue"/>
                        <a:sym typeface="Helvetica Neue"/>
                      </a:endParaRPr>
                    </a:p>
                  </a:txBody>
                  <a:tcPr marL="180000" marR="180000" marT="45725" marB="45725" anchor="ctr">
                    <a:lnL w="9525" cap="flat" cmpd="sng">
                      <a:solidFill>
                        <a:srgbClr val="000000">
                          <a:alpha val="0"/>
                        </a:srgbClr>
                      </a:solidFill>
                      <a:prstDash val="solid"/>
                      <a:round/>
                      <a:headEnd type="none" w="sm" len="sm"/>
                      <a:tailEnd type="none" w="sm" len="sm"/>
                    </a:lnL>
                    <a:lnR w="127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70C0">
                        <a:alpha val="14118"/>
                      </a:srgbClr>
                    </a:solidFill>
                  </a:tcPr>
                </a:tc>
                <a:tc>
                  <a:txBody>
                    <a:bodyPr/>
                    <a:lstStyle/>
                    <a:p>
                      <a:pPr marL="0" marR="0" lvl="0" indent="0" algn="ctr" rtl="0">
                        <a:lnSpc>
                          <a:spcPct val="107000"/>
                        </a:lnSpc>
                        <a:spcBef>
                          <a:spcPts val="0"/>
                        </a:spcBef>
                        <a:spcAft>
                          <a:spcPts val="0"/>
                        </a:spcAft>
                        <a:buClr>
                          <a:srgbClr val="000000"/>
                        </a:buClr>
                        <a:buSzPts val="1100"/>
                        <a:buFont typeface="Arial"/>
                        <a:buNone/>
                      </a:pPr>
                      <a:r>
                        <a:rPr lang="es-CL" sz="1400" b="0" i="0" u="none" strike="noStrike" cap="none">
                          <a:solidFill>
                            <a:srgbClr val="004760"/>
                          </a:solidFill>
                          <a:latin typeface="Helvetica Neue"/>
                          <a:ea typeface="Helvetica Neue"/>
                          <a:cs typeface="Helvetica Neue"/>
                          <a:sym typeface="Helvetica Neue"/>
                        </a:rPr>
                        <a:t>¿Qué nos dicen los datos seleccionados para comprobarlas o descartarlas?</a:t>
                      </a:r>
                      <a:endParaRPr sz="1400" b="0" i="0" u="none" strike="noStrike" cap="none">
                        <a:solidFill>
                          <a:srgbClr val="004760"/>
                        </a:solidFill>
                        <a:latin typeface="Helvetica Neue"/>
                        <a:ea typeface="Helvetica Neue"/>
                        <a:cs typeface="Helvetica Neue"/>
                        <a:sym typeface="Helvetica Neue"/>
                      </a:endParaRPr>
                    </a:p>
                  </a:txBody>
                  <a:tcPr marL="180000" marR="18000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70C0">
                        <a:alpha val="14118"/>
                      </a:srgb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s-CL" sz="1400" b="0" i="0" u="none" strike="noStrike" cap="none">
                          <a:solidFill>
                            <a:srgbClr val="004760"/>
                          </a:solidFill>
                          <a:latin typeface="Helvetica Neue"/>
                          <a:ea typeface="Helvetica Neue"/>
                          <a:cs typeface="Helvetica Neue"/>
                          <a:sym typeface="Helvetica Neue"/>
                        </a:rPr>
                        <a:t>Conclusiones</a:t>
                      </a:r>
                      <a:endParaRPr sz="1400" b="0" i="0" u="none" strike="noStrike" cap="none">
                        <a:solidFill>
                          <a:srgbClr val="004760"/>
                        </a:solidFill>
                        <a:latin typeface="Helvetica Neue"/>
                        <a:ea typeface="Helvetica Neue"/>
                        <a:cs typeface="Helvetica Neue"/>
                        <a:sym typeface="Helvetica Neue"/>
                      </a:endParaRPr>
                    </a:p>
                  </a:txBody>
                  <a:tcPr marL="180000" marR="180000" marT="45725" marB="45725" anchor="ctr">
                    <a:lnL w="1270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70C0">
                        <a:alpha val="14118"/>
                      </a:srgbClr>
                    </a:solidFill>
                  </a:tcPr>
                </a:tc>
                <a:extLst>
                  <a:ext uri="{0D108BD9-81ED-4DB2-BD59-A6C34878D82A}">
                    <a16:rowId xmlns:a16="http://schemas.microsoft.com/office/drawing/2014/main" val="10000"/>
                  </a:ext>
                </a:extLst>
              </a:tr>
              <a:tr h="637025">
                <a:tc>
                  <a:txBody>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B44B82"/>
                        </a:solidFill>
                        <a:latin typeface="Verdana"/>
                        <a:ea typeface="Verdana"/>
                        <a:cs typeface="Verdana"/>
                        <a:sym typeface="Verdana"/>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00476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latin typeface="Verdana"/>
                        <a:ea typeface="Verdana"/>
                        <a:cs typeface="Verdana"/>
                        <a:sym typeface="Verdana"/>
                      </a:endParaRPr>
                    </a:p>
                  </a:txBody>
                  <a:tcPr marL="91450" marR="91450" marT="45725" marB="45725" anchor="ctr">
                    <a:lnL w="12700" cap="flat" cmpd="sng">
                      <a:solidFill>
                        <a:srgbClr val="004760"/>
                      </a:solidFill>
                      <a:prstDash val="solid"/>
                      <a:round/>
                      <a:headEnd type="none" w="sm" len="sm"/>
                      <a:tailEnd type="none" w="sm" len="sm"/>
                    </a:lnL>
                    <a:lnR w="12700" cap="flat" cmpd="sng">
                      <a:solidFill>
                        <a:srgbClr val="00476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latin typeface="Verdana"/>
                        <a:ea typeface="Verdana"/>
                        <a:cs typeface="Verdana"/>
                        <a:sym typeface="Verdana"/>
                      </a:endParaRPr>
                    </a:p>
                  </a:txBody>
                  <a:tcPr marL="91450" marR="91450" marT="45725" marB="45725" anchor="ctr">
                    <a:lnL w="12700" cap="flat" cmpd="sng">
                      <a:solidFill>
                        <a:srgbClr val="0047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rgbClr val="00476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751300">
                <a:tc>
                  <a:txBody>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B44B82"/>
                        </a:solidFill>
                        <a:latin typeface="Verdana"/>
                        <a:ea typeface="Verdana"/>
                        <a:cs typeface="Verdana"/>
                        <a:sym typeface="Verdana"/>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004760"/>
                      </a:solidFill>
                      <a:prstDash val="solid"/>
                      <a:round/>
                      <a:headEnd type="none" w="sm" len="sm"/>
                      <a:tailEnd type="none" w="sm" len="sm"/>
                    </a:lnR>
                    <a:lnT w="12700" cap="flat" cmpd="sng">
                      <a:solidFill>
                        <a:srgbClr val="00476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latin typeface="Verdana"/>
                        <a:ea typeface="Verdana"/>
                        <a:cs typeface="Verdana"/>
                        <a:sym typeface="Verdana"/>
                      </a:endParaRPr>
                    </a:p>
                  </a:txBody>
                  <a:tcPr marL="91450" marR="91450" marT="45725" marB="45725" anchor="ctr">
                    <a:lnL w="12700" cap="flat" cmpd="sng">
                      <a:solidFill>
                        <a:srgbClr val="004760"/>
                      </a:solidFill>
                      <a:prstDash val="solid"/>
                      <a:round/>
                      <a:headEnd type="none" w="sm" len="sm"/>
                      <a:tailEnd type="none" w="sm" len="sm"/>
                    </a:lnL>
                    <a:lnR w="12700" cap="flat" cmpd="sng">
                      <a:solidFill>
                        <a:srgbClr val="004760"/>
                      </a:solidFill>
                      <a:prstDash val="solid"/>
                      <a:round/>
                      <a:headEnd type="none" w="sm" len="sm"/>
                      <a:tailEnd type="none" w="sm" len="sm"/>
                    </a:lnR>
                    <a:lnT w="12700" cap="flat" cmpd="sng">
                      <a:solidFill>
                        <a:srgbClr val="00476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latin typeface="Verdana"/>
                        <a:ea typeface="Verdana"/>
                        <a:cs typeface="Verdana"/>
                        <a:sym typeface="Verdana"/>
                      </a:endParaRPr>
                    </a:p>
                  </a:txBody>
                  <a:tcPr marL="91450" marR="91450" marT="45725" marB="45725" anchor="ctr">
                    <a:lnL w="12700" cap="flat" cmpd="sng">
                      <a:solidFill>
                        <a:srgbClr val="004760"/>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4760"/>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bl>
          </a:graphicData>
        </a:graphic>
      </p:graphicFrame>
      <p:sp>
        <p:nvSpPr>
          <p:cNvPr id="207" name="Google Shape;207;p28"/>
          <p:cNvSpPr/>
          <p:nvPr/>
        </p:nvSpPr>
        <p:spPr>
          <a:xfrm>
            <a:off x="886429" y="3112242"/>
            <a:ext cx="1625417" cy="2122479"/>
          </a:xfrm>
          <a:prstGeom prst="rect">
            <a:avLst/>
          </a:prstGeom>
          <a:solidFill>
            <a:srgbClr val="004760"/>
          </a:solidFill>
          <a:ln>
            <a:noFill/>
          </a:ln>
        </p:spPr>
        <p:txBody>
          <a:bodyPr spcFirstLastPara="1" wrap="square" lIns="91425" tIns="45700" rIns="91425" bIns="45700" anchor="ctr" anchorCtr="0">
            <a:noAutofit/>
          </a:bodyPr>
          <a:lstStyle/>
          <a:p>
            <a:pPr marL="0" marR="0" lvl="0" indent="0" algn="ctr" rtl="0">
              <a:lnSpc>
                <a:spcPct val="136666"/>
              </a:lnSpc>
              <a:spcBef>
                <a:spcPts val="0"/>
              </a:spcBef>
              <a:spcAft>
                <a:spcPts val="0"/>
              </a:spcAft>
              <a:buClr>
                <a:srgbClr val="000000"/>
              </a:buClr>
              <a:buSzPts val="1400"/>
              <a:buFont typeface="Arial"/>
              <a:buNone/>
            </a:pPr>
            <a:r>
              <a:rPr lang="es-CL" sz="1400" b="1" i="0" u="none" strike="noStrike" cap="none">
                <a:solidFill>
                  <a:schemeClr val="lt1"/>
                </a:solidFill>
                <a:latin typeface="Helvetica Neue"/>
                <a:ea typeface="Helvetica Neue"/>
                <a:cs typeface="Helvetica Neue"/>
                <a:sym typeface="Helvetica Neue"/>
              </a:rPr>
              <a:t>Problema Priorizado 1</a:t>
            </a:r>
            <a:endParaRPr sz="1400" b="0" i="0" u="none" strike="noStrike" cap="none">
              <a:solidFill>
                <a:srgbClr val="000000"/>
              </a:solidFill>
              <a:latin typeface="Helvetica Neue"/>
              <a:ea typeface="Helvetica Neue"/>
              <a:cs typeface="Helvetica Neue"/>
              <a:sym typeface="Helvetica Neue"/>
            </a:endParaRPr>
          </a:p>
        </p:txBody>
      </p:sp>
      <p:sp>
        <p:nvSpPr>
          <p:cNvPr id="208" name="Google Shape;208;p28"/>
          <p:cNvSpPr txBox="1"/>
          <p:nvPr/>
        </p:nvSpPr>
        <p:spPr>
          <a:xfrm>
            <a:off x="949251" y="2171086"/>
            <a:ext cx="10480800" cy="693900"/>
          </a:xfrm>
          <a:prstGeom prst="rect">
            <a:avLst/>
          </a:prstGeom>
          <a:noFill/>
          <a:ln>
            <a:noFill/>
          </a:ln>
        </p:spPr>
        <p:txBody>
          <a:bodyPr spcFirstLastPara="1" wrap="square" lIns="0" tIns="91425" rIns="0" bIns="91425" anchor="t" anchorCtr="0">
            <a:spAutoFit/>
          </a:bodyPr>
          <a:lstStyle/>
          <a:p>
            <a:pPr marL="0" marR="0" lvl="0" indent="0" algn="l" rtl="0">
              <a:lnSpc>
                <a:spcPct val="136363"/>
              </a:lnSpc>
              <a:spcBef>
                <a:spcPts val="0"/>
              </a:spcBef>
              <a:spcAft>
                <a:spcPts val="0"/>
              </a:spcAft>
              <a:buClr>
                <a:srgbClr val="000000"/>
              </a:buClr>
              <a:buSzPts val="1600"/>
              <a:buFont typeface="Arial"/>
              <a:buNone/>
            </a:pPr>
            <a:r>
              <a:rPr lang="es-CL" i="0" u="none" strike="noStrike" cap="none">
                <a:solidFill>
                  <a:srgbClr val="004760"/>
                </a:solidFill>
                <a:latin typeface="Verdana"/>
                <a:ea typeface="Verdana"/>
                <a:cs typeface="Verdana"/>
                <a:sym typeface="Verdana"/>
              </a:rPr>
              <a:t>Luego de identificar los datos con los que contamos, los analizamos para determinar las causas que están directamente relacionadas con el problema priorizado.</a:t>
            </a:r>
            <a:endParaRPr i="0" u="none" strike="noStrike" cap="none">
              <a:solidFill>
                <a:srgbClr val="004760"/>
              </a:solidFill>
              <a:latin typeface="Verdana"/>
              <a:ea typeface="Verdana"/>
              <a:cs typeface="Verdana"/>
              <a:sym typeface="Verdana"/>
            </a:endParaRPr>
          </a:p>
        </p:txBody>
      </p:sp>
      <p:grpSp>
        <p:nvGrpSpPr>
          <p:cNvPr id="209" name="Google Shape;209;p28"/>
          <p:cNvGrpSpPr/>
          <p:nvPr/>
        </p:nvGrpSpPr>
        <p:grpSpPr>
          <a:xfrm>
            <a:off x="200332" y="1581226"/>
            <a:ext cx="11229666" cy="543840"/>
            <a:chOff x="682355" y="1056834"/>
            <a:chExt cx="11229666" cy="847857"/>
          </a:xfrm>
        </p:grpSpPr>
        <p:grpSp>
          <p:nvGrpSpPr>
            <p:cNvPr id="210" name="Google Shape;210;p28"/>
            <p:cNvGrpSpPr/>
            <p:nvPr/>
          </p:nvGrpSpPr>
          <p:grpSpPr>
            <a:xfrm>
              <a:off x="682355" y="1056834"/>
              <a:ext cx="11229666" cy="847857"/>
              <a:chOff x="4613945" y="1876055"/>
              <a:chExt cx="7292183" cy="317910"/>
            </a:xfrm>
          </p:grpSpPr>
          <p:sp>
            <p:nvSpPr>
              <p:cNvPr id="211" name="Google Shape;211;p28"/>
              <p:cNvSpPr/>
              <p:nvPr/>
            </p:nvSpPr>
            <p:spPr>
              <a:xfrm>
                <a:off x="4698750" y="1933357"/>
                <a:ext cx="7207378" cy="233706"/>
              </a:xfrm>
              <a:prstGeom prst="rect">
                <a:avLst/>
              </a:prstGeom>
              <a:solidFill>
                <a:srgbClr val="93BCE5">
                  <a:alpha val="28627"/>
                </a:srgbClr>
              </a:solidFill>
              <a:ln>
                <a:noFill/>
              </a:ln>
            </p:spPr>
            <p:txBody>
              <a:bodyPr spcFirstLastPara="1" wrap="square" lIns="648000" tIns="91425" rIns="0" bIns="91425" anchor="ctr" anchorCtr="0">
                <a:noAutofit/>
              </a:bodyPr>
              <a:lstStyle/>
              <a:p>
                <a:pPr marL="0" marR="0" lvl="0" indent="0" algn="l" rtl="0">
                  <a:lnSpc>
                    <a:spcPct val="100000"/>
                  </a:lnSpc>
                  <a:spcBef>
                    <a:spcPts val="0"/>
                  </a:spcBef>
                  <a:spcAft>
                    <a:spcPts val="0"/>
                  </a:spcAft>
                  <a:buClr>
                    <a:srgbClr val="000000"/>
                  </a:buClr>
                  <a:buSzPts val="1500"/>
                  <a:buFont typeface="Arial"/>
                  <a:buNone/>
                </a:pPr>
                <a:r>
                  <a:rPr lang="es-CL" sz="1500" b="1" i="0" u="none" strike="noStrike" cap="none">
                    <a:solidFill>
                      <a:srgbClr val="004760"/>
                    </a:solidFill>
                    <a:latin typeface="Helvetica Neue"/>
                    <a:ea typeface="Helvetica Neue"/>
                    <a:cs typeface="Helvetica Neue"/>
                    <a:sym typeface="Helvetica Neue"/>
                  </a:rPr>
                  <a:t>Analizar e interpretar los datos para comprobar o descartar cada una de las posibles causas </a:t>
                </a:r>
                <a:endParaRPr sz="1500" b="1" i="0" u="none" strike="noStrike" cap="none">
                  <a:solidFill>
                    <a:srgbClr val="004760"/>
                  </a:solidFill>
                  <a:latin typeface="Helvetica Neue"/>
                  <a:ea typeface="Helvetica Neue"/>
                  <a:cs typeface="Helvetica Neue"/>
                  <a:sym typeface="Helvetica Neue"/>
                </a:endParaRPr>
              </a:p>
            </p:txBody>
          </p:sp>
          <p:sp>
            <p:nvSpPr>
              <p:cNvPr id="212" name="Google Shape;212;p28"/>
              <p:cNvSpPr/>
              <p:nvPr/>
            </p:nvSpPr>
            <p:spPr>
              <a:xfrm>
                <a:off x="4613945" y="1876055"/>
                <a:ext cx="486324" cy="317910"/>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sz="2400" b="1" i="0" u="none" strike="noStrike" cap="none">
                    <a:solidFill>
                      <a:srgbClr val="004760"/>
                    </a:solidFill>
                    <a:latin typeface="Helvetica Neue"/>
                    <a:ea typeface="Helvetica Neue"/>
                    <a:cs typeface="Helvetica Neue"/>
                    <a:sym typeface="Helvetica Neue"/>
                  </a:rPr>
                  <a:t>e.</a:t>
                </a:r>
                <a:endParaRPr sz="2400" b="1" i="0" u="none" strike="noStrike" cap="none">
                  <a:solidFill>
                    <a:srgbClr val="004760"/>
                  </a:solidFill>
                  <a:latin typeface="Helvetica Neue"/>
                  <a:ea typeface="Helvetica Neue"/>
                  <a:cs typeface="Helvetica Neue"/>
                  <a:sym typeface="Helvetica Neue"/>
                </a:endParaRPr>
              </a:p>
            </p:txBody>
          </p:sp>
        </p:grpSp>
        <p:cxnSp>
          <p:nvCxnSpPr>
            <p:cNvPr id="213" name="Google Shape;213;p28"/>
            <p:cNvCxnSpPr/>
            <p:nvPr/>
          </p:nvCxnSpPr>
          <p:spPr>
            <a:xfrm>
              <a:off x="1346690" y="1209650"/>
              <a:ext cx="0" cy="623291"/>
            </a:xfrm>
            <a:prstGeom prst="straightConnector1">
              <a:avLst/>
            </a:prstGeom>
            <a:noFill/>
            <a:ln w="25400" cap="flat" cmpd="sng">
              <a:solidFill>
                <a:schemeClr val="lt1"/>
              </a:solidFill>
              <a:prstDash val="solid"/>
              <a:round/>
              <a:headEnd type="none" w="sm" len="sm"/>
              <a:tailEnd type="none" w="sm" len="sm"/>
            </a:ln>
          </p:spPr>
        </p:cxnSp>
      </p:grpSp>
      <p:grpSp>
        <p:nvGrpSpPr>
          <p:cNvPr id="214" name="Google Shape;214;p28"/>
          <p:cNvGrpSpPr/>
          <p:nvPr/>
        </p:nvGrpSpPr>
        <p:grpSpPr>
          <a:xfrm>
            <a:off x="864663" y="5700530"/>
            <a:ext cx="10565333" cy="729946"/>
            <a:chOff x="2396542" y="5364812"/>
            <a:chExt cx="10565333" cy="729946"/>
          </a:xfrm>
        </p:grpSpPr>
        <p:grpSp>
          <p:nvGrpSpPr>
            <p:cNvPr id="215" name="Google Shape;215;p28"/>
            <p:cNvGrpSpPr/>
            <p:nvPr/>
          </p:nvGrpSpPr>
          <p:grpSpPr>
            <a:xfrm>
              <a:off x="2396542" y="5364812"/>
              <a:ext cx="10565333" cy="729946"/>
              <a:chOff x="566357" y="5425440"/>
              <a:chExt cx="10565333" cy="729946"/>
            </a:xfrm>
          </p:grpSpPr>
          <p:sp>
            <p:nvSpPr>
              <p:cNvPr id="216" name="Google Shape;216;p28"/>
              <p:cNvSpPr/>
              <p:nvPr/>
            </p:nvSpPr>
            <p:spPr>
              <a:xfrm>
                <a:off x="566357" y="5425440"/>
                <a:ext cx="10565333" cy="72994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217" name="Google Shape;217;p28"/>
              <p:cNvSpPr/>
              <p:nvPr/>
            </p:nvSpPr>
            <p:spPr>
              <a:xfrm>
                <a:off x="1379534" y="5567038"/>
                <a:ext cx="951267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CL" sz="1200" b="0" i="0" u="none" strike="noStrike" cap="none">
                    <a:solidFill>
                      <a:srgbClr val="004760"/>
                    </a:solidFill>
                    <a:latin typeface="Helvetica Neue"/>
                    <a:ea typeface="Helvetica Neue"/>
                    <a:cs typeface="Helvetica Neue"/>
                    <a:sym typeface="Helvetica Neue"/>
                  </a:rPr>
                  <a:t>Podemos tener la percepción de que existen varias causas del problema priorizado; sin embargo, debemos analizar cada una de estas a la luz de los datos para verificar que estamos realmente encontrando la causa raíz de dicho problema.</a:t>
                </a:r>
                <a:endParaRPr sz="1200" b="0" i="0" u="none" strike="noStrike" cap="none">
                  <a:solidFill>
                    <a:srgbClr val="004760"/>
                  </a:solidFill>
                  <a:latin typeface="Helvetica Neue"/>
                  <a:ea typeface="Helvetica Neue"/>
                  <a:cs typeface="Helvetica Neue"/>
                  <a:sym typeface="Helvetica Neue"/>
                </a:endParaRPr>
              </a:p>
            </p:txBody>
          </p:sp>
        </p:grpSp>
        <p:pic>
          <p:nvPicPr>
            <p:cNvPr id="218" name="Google Shape;218;p28" descr="Icono&#10;&#10;Descripción generada automáticamente"/>
            <p:cNvPicPr preferRelativeResize="0"/>
            <p:nvPr/>
          </p:nvPicPr>
          <p:blipFill rotWithShape="1">
            <a:blip r:embed="rId3">
              <a:alphaModFix/>
            </a:blip>
            <a:srcRect/>
            <a:stretch/>
          </p:blipFill>
          <p:spPr>
            <a:xfrm>
              <a:off x="2599743" y="5465096"/>
              <a:ext cx="520700" cy="520700"/>
            </a:xfrm>
            <a:prstGeom prst="rect">
              <a:avLst/>
            </a:prstGeom>
            <a:noFill/>
            <a:ln>
              <a:noFill/>
            </a:ln>
          </p:spPr>
        </p:pic>
      </p:grpSp>
      <p:pic>
        <p:nvPicPr>
          <p:cNvPr id="219" name="Google Shape;219;p28"/>
          <p:cNvPicPr preferRelativeResize="0"/>
          <p:nvPr/>
        </p:nvPicPr>
        <p:blipFill rotWithShape="1">
          <a:blip r:embed="rId4">
            <a:alphaModFix/>
          </a:blip>
          <a:srcRect/>
          <a:stretch/>
        </p:blipFill>
        <p:spPr>
          <a:xfrm>
            <a:off x="9899197" y="401550"/>
            <a:ext cx="1704852" cy="1133661"/>
          </a:xfrm>
          <a:prstGeom prst="rect">
            <a:avLst/>
          </a:prstGeom>
          <a:noFill/>
          <a:ln>
            <a:noFill/>
          </a:ln>
        </p:spPr>
      </p:pic>
      <p:grpSp>
        <p:nvGrpSpPr>
          <p:cNvPr id="220" name="Google Shape;220;p28"/>
          <p:cNvGrpSpPr/>
          <p:nvPr/>
        </p:nvGrpSpPr>
        <p:grpSpPr>
          <a:xfrm>
            <a:off x="241264" y="692425"/>
            <a:ext cx="7602137" cy="831000"/>
            <a:chOff x="709510" y="613054"/>
            <a:chExt cx="9171356" cy="831000"/>
          </a:xfrm>
        </p:grpSpPr>
        <p:sp>
          <p:nvSpPr>
            <p:cNvPr id="221" name="Google Shape;221;p28"/>
            <p:cNvSpPr txBox="1"/>
            <p:nvPr/>
          </p:nvSpPr>
          <p:spPr>
            <a:xfrm>
              <a:off x="920766" y="613054"/>
              <a:ext cx="89601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s-CL" sz="2400" b="1" i="0" u="none" strike="noStrike" cap="none">
                  <a:solidFill>
                    <a:srgbClr val="FF5235"/>
                  </a:solidFill>
                  <a:latin typeface="Helvetica Neue"/>
                  <a:ea typeface="Helvetica Neue"/>
                  <a:cs typeface="Helvetica Neue"/>
                  <a:sym typeface="Helvetica Neue"/>
                </a:rPr>
                <a:t>Analizando y tomando decisiones con los resultados del DIA Evaluación de Cierre</a:t>
              </a:r>
              <a:endParaRPr sz="2400" b="1" i="0" u="none" strike="noStrike" cap="none">
                <a:solidFill>
                  <a:srgbClr val="FF5235"/>
                </a:solidFill>
                <a:latin typeface="Helvetica Neue"/>
                <a:ea typeface="Helvetica Neue"/>
                <a:cs typeface="Helvetica Neue"/>
                <a:sym typeface="Helvetica Neue"/>
              </a:endParaRPr>
            </a:p>
          </p:txBody>
        </p:sp>
        <p:pic>
          <p:nvPicPr>
            <p:cNvPr id="222" name="Google Shape;222;p28"/>
            <p:cNvPicPr preferRelativeResize="0"/>
            <p:nvPr/>
          </p:nvPicPr>
          <p:blipFill rotWithShape="1">
            <a:blip r:embed="rId5">
              <a:alphaModFix/>
            </a:blip>
            <a:srcRect/>
            <a:stretch/>
          </p:blipFill>
          <p:spPr>
            <a:xfrm>
              <a:off x="709510" y="732911"/>
              <a:ext cx="205054" cy="209823"/>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9"/>
          <p:cNvSpPr txBox="1"/>
          <p:nvPr/>
        </p:nvSpPr>
        <p:spPr>
          <a:xfrm>
            <a:off x="855627" y="2209431"/>
            <a:ext cx="10480800" cy="1185300"/>
          </a:xfrm>
          <a:prstGeom prst="rect">
            <a:avLst/>
          </a:prstGeom>
          <a:noFill/>
          <a:ln>
            <a:noFill/>
          </a:ln>
        </p:spPr>
        <p:txBody>
          <a:bodyPr spcFirstLastPara="1" wrap="square" lIns="0" tIns="91425" rIns="0"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s-CL" sz="1300" i="0" u="none" strike="noStrike" cap="none">
                <a:solidFill>
                  <a:srgbClr val="004760"/>
                </a:solidFill>
                <a:latin typeface="Verdana"/>
                <a:ea typeface="Verdana"/>
                <a:cs typeface="Verdana"/>
                <a:sym typeface="Verdana"/>
              </a:rPr>
              <a:t>De las causas a las acciones de mejora. </a:t>
            </a:r>
            <a:endParaRPr sz="1300" i="0" u="none" strike="noStrike" cap="none">
              <a:solidFill>
                <a:srgbClr val="00476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300"/>
              <a:buFont typeface="Arial"/>
              <a:buNone/>
            </a:pPr>
            <a:endParaRPr sz="1300" i="0" u="none" strike="noStrike" cap="none">
              <a:solidFill>
                <a:srgbClr val="00476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300"/>
              <a:buFont typeface="Arial"/>
              <a:buNone/>
            </a:pPr>
            <a:r>
              <a:rPr lang="es-CL" sz="1300" i="0" u="none" strike="noStrike" cap="none">
                <a:solidFill>
                  <a:srgbClr val="004760"/>
                </a:solidFill>
                <a:latin typeface="Verdana"/>
                <a:ea typeface="Verdana"/>
                <a:cs typeface="Verdana"/>
                <a:sym typeface="Verdana"/>
              </a:rPr>
              <a:t>Para abordar el problema priorizado, realicemos una lluvia de ideas con el objetivo de proponer acciones de mejora para cada causa </a:t>
            </a:r>
            <a:r>
              <a:rPr lang="es-CL" sz="1300" b="1" i="0" u="none" strike="noStrike" cap="none">
                <a:solidFill>
                  <a:srgbClr val="004760"/>
                </a:solidFill>
                <a:latin typeface="Verdana"/>
                <a:ea typeface="Verdana"/>
                <a:cs typeface="Verdana"/>
                <a:sym typeface="Verdana"/>
              </a:rPr>
              <a:t>corroborada </a:t>
            </a:r>
            <a:r>
              <a:rPr lang="es-CL" sz="1300" i="0" u="none" strike="noStrike" cap="none">
                <a:solidFill>
                  <a:srgbClr val="004760"/>
                </a:solidFill>
                <a:latin typeface="Verdana"/>
                <a:ea typeface="Verdana"/>
                <a:cs typeface="Verdana"/>
                <a:sym typeface="Verdana"/>
              </a:rPr>
              <a:t>con los datos.</a:t>
            </a:r>
            <a:endParaRPr sz="1300" i="0" u="none" strike="noStrike" cap="none">
              <a:solidFill>
                <a:srgbClr val="00476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95EAC"/>
              </a:solidFill>
              <a:latin typeface="Helvetica Neue"/>
              <a:ea typeface="Helvetica Neue"/>
              <a:cs typeface="Helvetica Neue"/>
              <a:sym typeface="Helvetica Neue"/>
            </a:endParaRPr>
          </a:p>
        </p:txBody>
      </p:sp>
      <p:grpSp>
        <p:nvGrpSpPr>
          <p:cNvPr id="228" name="Google Shape;228;p29"/>
          <p:cNvGrpSpPr/>
          <p:nvPr/>
        </p:nvGrpSpPr>
        <p:grpSpPr>
          <a:xfrm>
            <a:off x="243264" y="1646659"/>
            <a:ext cx="11186734" cy="464969"/>
            <a:chOff x="725287" y="1158845"/>
            <a:chExt cx="11186734" cy="724896"/>
          </a:xfrm>
        </p:grpSpPr>
        <p:grpSp>
          <p:nvGrpSpPr>
            <p:cNvPr id="229" name="Google Shape;229;p29"/>
            <p:cNvGrpSpPr/>
            <p:nvPr/>
          </p:nvGrpSpPr>
          <p:grpSpPr>
            <a:xfrm>
              <a:off x="725287" y="1158845"/>
              <a:ext cx="11186734" cy="724896"/>
              <a:chOff x="4641824" y="1914306"/>
              <a:chExt cx="7264304" cy="271805"/>
            </a:xfrm>
          </p:grpSpPr>
          <p:sp>
            <p:nvSpPr>
              <p:cNvPr id="230" name="Google Shape;230;p29"/>
              <p:cNvSpPr/>
              <p:nvPr/>
            </p:nvSpPr>
            <p:spPr>
              <a:xfrm>
                <a:off x="4698750" y="1933357"/>
                <a:ext cx="7207378" cy="233706"/>
              </a:xfrm>
              <a:prstGeom prst="rect">
                <a:avLst/>
              </a:prstGeom>
              <a:solidFill>
                <a:srgbClr val="93BCE5">
                  <a:alpha val="28627"/>
                </a:srgbClr>
              </a:solidFill>
              <a:ln>
                <a:noFill/>
              </a:ln>
            </p:spPr>
            <p:txBody>
              <a:bodyPr spcFirstLastPara="1" wrap="square" lIns="648000" tIns="91425" rIns="0"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s-CL" sz="1400" b="1" i="0" u="none" strike="noStrike" cap="none">
                    <a:solidFill>
                      <a:srgbClr val="004760"/>
                    </a:solidFill>
                    <a:latin typeface="Helvetica Neue"/>
                    <a:ea typeface="Helvetica Neue"/>
                    <a:cs typeface="Helvetica Neue"/>
                    <a:sym typeface="Helvetica Neue"/>
                  </a:rPr>
                  <a:t>Proponer acciones de mejora para trabajar las causas comprobadas del problema o desafío priorizado</a:t>
                </a:r>
                <a:endParaRPr sz="1400" b="0" i="0" u="none" strike="noStrike" cap="none">
                  <a:solidFill>
                    <a:srgbClr val="004760"/>
                  </a:solidFill>
                  <a:latin typeface="Helvetica Neue"/>
                  <a:ea typeface="Helvetica Neue"/>
                  <a:cs typeface="Helvetica Neue"/>
                  <a:sym typeface="Helvetica Neue"/>
                </a:endParaRPr>
              </a:p>
            </p:txBody>
          </p:sp>
          <p:sp>
            <p:nvSpPr>
              <p:cNvPr id="231" name="Google Shape;231;p29"/>
              <p:cNvSpPr/>
              <p:nvPr/>
            </p:nvSpPr>
            <p:spPr>
              <a:xfrm>
                <a:off x="4641824" y="1914306"/>
                <a:ext cx="492212" cy="271805"/>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sz="2400" b="1" i="0" u="none" strike="noStrike" cap="none">
                    <a:solidFill>
                      <a:srgbClr val="004760"/>
                    </a:solidFill>
                    <a:latin typeface="Helvetica Neue"/>
                    <a:ea typeface="Helvetica Neue"/>
                    <a:cs typeface="Helvetica Neue"/>
                    <a:sym typeface="Helvetica Neue"/>
                  </a:rPr>
                  <a:t>f.</a:t>
                </a:r>
                <a:endParaRPr sz="2400" b="1" i="0" u="none" strike="noStrike" cap="none">
                  <a:solidFill>
                    <a:srgbClr val="004760"/>
                  </a:solidFill>
                  <a:latin typeface="Helvetica Neue"/>
                  <a:ea typeface="Helvetica Neue"/>
                  <a:cs typeface="Helvetica Neue"/>
                  <a:sym typeface="Helvetica Neue"/>
                </a:endParaRPr>
              </a:p>
            </p:txBody>
          </p:sp>
        </p:grpSp>
        <p:cxnSp>
          <p:nvCxnSpPr>
            <p:cNvPr id="232" name="Google Shape;232;p29"/>
            <p:cNvCxnSpPr/>
            <p:nvPr/>
          </p:nvCxnSpPr>
          <p:spPr>
            <a:xfrm>
              <a:off x="1346690" y="1209650"/>
              <a:ext cx="0" cy="623291"/>
            </a:xfrm>
            <a:prstGeom prst="straightConnector1">
              <a:avLst/>
            </a:prstGeom>
            <a:noFill/>
            <a:ln w="25400" cap="flat" cmpd="sng">
              <a:solidFill>
                <a:schemeClr val="lt1"/>
              </a:solidFill>
              <a:prstDash val="solid"/>
              <a:round/>
              <a:headEnd type="none" w="sm" len="sm"/>
              <a:tailEnd type="none" w="sm" len="sm"/>
            </a:ln>
          </p:spPr>
        </p:cxnSp>
      </p:grpSp>
      <p:grpSp>
        <p:nvGrpSpPr>
          <p:cNvPr id="233" name="Google Shape;233;p29"/>
          <p:cNvGrpSpPr/>
          <p:nvPr/>
        </p:nvGrpSpPr>
        <p:grpSpPr>
          <a:xfrm>
            <a:off x="864663" y="5641187"/>
            <a:ext cx="10565333" cy="759614"/>
            <a:chOff x="2396542" y="5364812"/>
            <a:chExt cx="10565333" cy="759614"/>
          </a:xfrm>
        </p:grpSpPr>
        <p:grpSp>
          <p:nvGrpSpPr>
            <p:cNvPr id="234" name="Google Shape;234;p29"/>
            <p:cNvGrpSpPr/>
            <p:nvPr/>
          </p:nvGrpSpPr>
          <p:grpSpPr>
            <a:xfrm>
              <a:off x="2396542" y="5364812"/>
              <a:ext cx="10565333" cy="759614"/>
              <a:chOff x="566357" y="5425440"/>
              <a:chExt cx="10565333" cy="759614"/>
            </a:xfrm>
          </p:grpSpPr>
          <p:sp>
            <p:nvSpPr>
              <p:cNvPr id="235" name="Google Shape;235;p29"/>
              <p:cNvSpPr/>
              <p:nvPr/>
            </p:nvSpPr>
            <p:spPr>
              <a:xfrm>
                <a:off x="566357" y="5425440"/>
                <a:ext cx="10565333" cy="75961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236" name="Google Shape;236;p29"/>
              <p:cNvSpPr/>
              <p:nvPr/>
            </p:nvSpPr>
            <p:spPr>
              <a:xfrm>
                <a:off x="1379534" y="5578345"/>
                <a:ext cx="951267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CL" sz="1200" b="0" i="0" u="none" strike="noStrike" cap="none">
                    <a:solidFill>
                      <a:srgbClr val="004760"/>
                    </a:solidFill>
                    <a:latin typeface="Helvetica Neue"/>
                    <a:ea typeface="Helvetica Neue"/>
                    <a:cs typeface="Helvetica Neue"/>
                    <a:sym typeface="Helvetica Neue"/>
                  </a:rPr>
                  <a:t>Con el objetivo de abordar el problema priorizado, se requiere proponer – en forma </a:t>
                </a:r>
                <a:r>
                  <a:rPr lang="es-CL" sz="1200" b="1" i="0" u="none" strike="noStrike" cap="none">
                    <a:solidFill>
                      <a:srgbClr val="004760"/>
                    </a:solidFill>
                    <a:latin typeface="Helvetica Neue"/>
                    <a:ea typeface="Helvetica Neue"/>
                    <a:cs typeface="Helvetica Neue"/>
                    <a:sym typeface="Helvetica Neue"/>
                  </a:rPr>
                  <a:t>colaborativa </a:t>
                </a:r>
                <a:r>
                  <a:rPr lang="es-CL" sz="1200" b="0" i="0" u="none" strike="noStrike" cap="none">
                    <a:solidFill>
                      <a:srgbClr val="004760"/>
                    </a:solidFill>
                    <a:latin typeface="Helvetica Neue"/>
                    <a:ea typeface="Helvetica Neue"/>
                    <a:cs typeface="Helvetica Neue"/>
                    <a:sym typeface="Helvetica Neue"/>
                  </a:rPr>
                  <a:t>y para cada una de las causas </a:t>
                </a:r>
                <a:r>
                  <a:rPr lang="es-CL" sz="1200" b="1" i="0" u="none" strike="noStrike" cap="none">
                    <a:solidFill>
                      <a:srgbClr val="004760"/>
                    </a:solidFill>
                    <a:latin typeface="Helvetica Neue"/>
                    <a:ea typeface="Helvetica Neue"/>
                    <a:cs typeface="Helvetica Neue"/>
                    <a:sym typeface="Helvetica Neue"/>
                  </a:rPr>
                  <a:t>comprobadas</a:t>
                </a:r>
                <a:r>
                  <a:rPr lang="es-CL" sz="1200" b="0" i="0" u="none" strike="noStrike" cap="none">
                    <a:solidFill>
                      <a:srgbClr val="004760"/>
                    </a:solidFill>
                    <a:latin typeface="Helvetica Neue"/>
                    <a:ea typeface="Helvetica Neue"/>
                    <a:cs typeface="Helvetica Neue"/>
                    <a:sym typeface="Helvetica Neue"/>
                  </a:rPr>
                  <a:t>– soluciones específicas, es decir, acciones de mejora.</a:t>
                </a:r>
                <a:endParaRPr sz="1200" b="0" i="0" u="none" strike="noStrike" cap="none">
                  <a:solidFill>
                    <a:srgbClr val="004760"/>
                  </a:solidFill>
                  <a:latin typeface="Helvetica Neue"/>
                  <a:ea typeface="Helvetica Neue"/>
                  <a:cs typeface="Helvetica Neue"/>
                  <a:sym typeface="Helvetica Neue"/>
                </a:endParaRPr>
              </a:p>
            </p:txBody>
          </p:sp>
        </p:grpSp>
        <p:pic>
          <p:nvPicPr>
            <p:cNvPr id="237" name="Google Shape;237;p29" descr="Icono&#10;&#10;Descripción generada automáticamente"/>
            <p:cNvPicPr preferRelativeResize="0"/>
            <p:nvPr/>
          </p:nvPicPr>
          <p:blipFill rotWithShape="1">
            <a:blip r:embed="rId3">
              <a:alphaModFix/>
            </a:blip>
            <a:srcRect/>
            <a:stretch/>
          </p:blipFill>
          <p:spPr>
            <a:xfrm>
              <a:off x="2599743" y="5465096"/>
              <a:ext cx="520700" cy="520700"/>
            </a:xfrm>
            <a:prstGeom prst="rect">
              <a:avLst/>
            </a:prstGeom>
            <a:noFill/>
            <a:ln>
              <a:noFill/>
            </a:ln>
          </p:spPr>
        </p:pic>
      </p:grpSp>
      <p:pic>
        <p:nvPicPr>
          <p:cNvPr id="238" name="Google Shape;238;p29"/>
          <p:cNvPicPr preferRelativeResize="0"/>
          <p:nvPr/>
        </p:nvPicPr>
        <p:blipFill rotWithShape="1">
          <a:blip r:embed="rId4">
            <a:alphaModFix/>
          </a:blip>
          <a:srcRect/>
          <a:stretch/>
        </p:blipFill>
        <p:spPr>
          <a:xfrm>
            <a:off x="9902460" y="415179"/>
            <a:ext cx="1698320" cy="1133661"/>
          </a:xfrm>
          <a:prstGeom prst="rect">
            <a:avLst/>
          </a:prstGeom>
          <a:noFill/>
          <a:ln>
            <a:noFill/>
          </a:ln>
        </p:spPr>
      </p:pic>
      <p:grpSp>
        <p:nvGrpSpPr>
          <p:cNvPr id="239" name="Google Shape;239;p29"/>
          <p:cNvGrpSpPr/>
          <p:nvPr/>
        </p:nvGrpSpPr>
        <p:grpSpPr>
          <a:xfrm>
            <a:off x="864659" y="3213810"/>
            <a:ext cx="10565337" cy="2417039"/>
            <a:chOff x="864659" y="3020171"/>
            <a:chExt cx="10565337" cy="2417039"/>
          </a:xfrm>
        </p:grpSpPr>
        <p:sp>
          <p:nvSpPr>
            <p:cNvPr id="240" name="Google Shape;240;p29"/>
            <p:cNvSpPr/>
            <p:nvPr/>
          </p:nvSpPr>
          <p:spPr>
            <a:xfrm>
              <a:off x="864659" y="3020171"/>
              <a:ext cx="10565337" cy="2417039"/>
            </a:xfrm>
            <a:prstGeom prst="roundRect">
              <a:avLst>
                <a:gd name="adj" fmla="val 0"/>
              </a:avLst>
            </a:prstGeom>
            <a:solidFill>
              <a:schemeClr val="lt1"/>
            </a:solidFill>
            <a:ln>
              <a:noFill/>
            </a:ln>
          </p:spPr>
          <p:txBody>
            <a:bodyPr spcFirstLastPara="1" wrap="square" lIns="432000" tIns="91425" rIns="0"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200" b="1" i="0" u="none" strike="noStrike" cap="none">
                <a:solidFill>
                  <a:schemeClr val="dk1"/>
                </a:solidFill>
                <a:latin typeface="Verdana"/>
                <a:ea typeface="Verdana"/>
                <a:cs typeface="Verdana"/>
                <a:sym typeface="Verdana"/>
              </a:endParaRPr>
            </a:p>
          </p:txBody>
        </p:sp>
        <p:cxnSp>
          <p:nvCxnSpPr>
            <p:cNvPr id="241" name="Google Shape;241;p29"/>
            <p:cNvCxnSpPr/>
            <p:nvPr/>
          </p:nvCxnSpPr>
          <p:spPr>
            <a:xfrm>
              <a:off x="864659" y="5437210"/>
              <a:ext cx="10565337" cy="0"/>
            </a:xfrm>
            <a:prstGeom prst="straightConnector1">
              <a:avLst/>
            </a:prstGeom>
            <a:noFill/>
            <a:ln w="25400" cap="flat" cmpd="sng">
              <a:solidFill>
                <a:srgbClr val="004760"/>
              </a:solidFill>
              <a:prstDash val="solid"/>
              <a:round/>
              <a:headEnd type="none" w="sm" len="sm"/>
              <a:tailEnd type="none" w="sm" len="sm"/>
            </a:ln>
          </p:spPr>
        </p:cxnSp>
      </p:grpSp>
      <p:grpSp>
        <p:nvGrpSpPr>
          <p:cNvPr id="242" name="Google Shape;242;p29"/>
          <p:cNvGrpSpPr/>
          <p:nvPr/>
        </p:nvGrpSpPr>
        <p:grpSpPr>
          <a:xfrm>
            <a:off x="241264" y="692425"/>
            <a:ext cx="7602137" cy="831000"/>
            <a:chOff x="709510" y="613054"/>
            <a:chExt cx="9171356" cy="831000"/>
          </a:xfrm>
        </p:grpSpPr>
        <p:sp>
          <p:nvSpPr>
            <p:cNvPr id="243" name="Google Shape;243;p29"/>
            <p:cNvSpPr txBox="1"/>
            <p:nvPr/>
          </p:nvSpPr>
          <p:spPr>
            <a:xfrm>
              <a:off x="920766" y="613054"/>
              <a:ext cx="89601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s-CL" sz="2400" b="1" i="0" u="none" strike="noStrike" cap="none">
                  <a:solidFill>
                    <a:srgbClr val="FF5235"/>
                  </a:solidFill>
                  <a:latin typeface="Helvetica Neue"/>
                  <a:ea typeface="Helvetica Neue"/>
                  <a:cs typeface="Helvetica Neue"/>
                  <a:sym typeface="Helvetica Neue"/>
                </a:rPr>
                <a:t>Analizando y tomando decisiones con los resultados del DIA Evaluación de Cierre</a:t>
              </a:r>
              <a:endParaRPr sz="2400" b="1" i="0" u="none" strike="noStrike" cap="none">
                <a:solidFill>
                  <a:srgbClr val="FF5235"/>
                </a:solidFill>
                <a:latin typeface="Helvetica Neue"/>
                <a:ea typeface="Helvetica Neue"/>
                <a:cs typeface="Helvetica Neue"/>
                <a:sym typeface="Helvetica Neue"/>
              </a:endParaRPr>
            </a:p>
          </p:txBody>
        </p:sp>
        <p:pic>
          <p:nvPicPr>
            <p:cNvPr id="244" name="Google Shape;244;p29"/>
            <p:cNvPicPr preferRelativeResize="0"/>
            <p:nvPr/>
          </p:nvPicPr>
          <p:blipFill rotWithShape="1">
            <a:blip r:embed="rId5">
              <a:alphaModFix/>
            </a:blip>
            <a:srcRect/>
            <a:stretch/>
          </p:blipFill>
          <p:spPr>
            <a:xfrm>
              <a:off x="709510" y="732911"/>
              <a:ext cx="205054" cy="209823"/>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grpSp>
        <p:nvGrpSpPr>
          <p:cNvPr id="249" name="Google Shape;249;p30"/>
          <p:cNvGrpSpPr/>
          <p:nvPr/>
        </p:nvGrpSpPr>
        <p:grpSpPr>
          <a:xfrm>
            <a:off x="864663" y="5421729"/>
            <a:ext cx="10565333" cy="997717"/>
            <a:chOff x="2396542" y="5364811"/>
            <a:chExt cx="10565333" cy="997717"/>
          </a:xfrm>
        </p:grpSpPr>
        <p:grpSp>
          <p:nvGrpSpPr>
            <p:cNvPr id="250" name="Google Shape;250;p30"/>
            <p:cNvGrpSpPr/>
            <p:nvPr/>
          </p:nvGrpSpPr>
          <p:grpSpPr>
            <a:xfrm>
              <a:off x="2396542" y="5364811"/>
              <a:ext cx="10565333" cy="997717"/>
              <a:chOff x="566357" y="5425439"/>
              <a:chExt cx="10565333" cy="997717"/>
            </a:xfrm>
          </p:grpSpPr>
          <p:sp>
            <p:nvSpPr>
              <p:cNvPr id="251" name="Google Shape;251;p30"/>
              <p:cNvSpPr/>
              <p:nvPr/>
            </p:nvSpPr>
            <p:spPr>
              <a:xfrm>
                <a:off x="566357" y="5425439"/>
                <a:ext cx="10565333" cy="99771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p:txBody>
          </p:sp>
          <p:sp>
            <p:nvSpPr>
              <p:cNvPr id="252" name="Google Shape;252;p30"/>
              <p:cNvSpPr/>
              <p:nvPr/>
            </p:nvSpPr>
            <p:spPr>
              <a:xfrm>
                <a:off x="1379534" y="5525724"/>
                <a:ext cx="9649497"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s-CL" sz="1200" b="0" i="0" u="none" strike="noStrike" cap="none">
                    <a:solidFill>
                      <a:srgbClr val="004760"/>
                    </a:solidFill>
                    <a:latin typeface="Helvetica Neue"/>
                    <a:ea typeface="Helvetica Neue"/>
                    <a:cs typeface="Helvetica Neue"/>
                    <a:sym typeface="Helvetica Neue"/>
                  </a:rPr>
                  <a:t>Con el propósito de organizar las acciones a implementar para abordar el problema priorizado, se recomienda utilizar un instrumento de planificación que sea compartido con todos(as) los(as) integrantes del establecimiento. Con dicho instrumento, se puede monitorear y hacer seguimiento de lo implementado y, de esta manera, evaluar los resultados de las decisiones tomadas.</a:t>
                </a:r>
                <a:endParaRPr sz="1200" b="0" i="0" u="none" strike="noStrike" cap="none">
                  <a:solidFill>
                    <a:srgbClr val="004760"/>
                  </a:solidFill>
                  <a:latin typeface="Helvetica Neue"/>
                  <a:ea typeface="Helvetica Neue"/>
                  <a:cs typeface="Helvetica Neue"/>
                  <a:sym typeface="Helvetica Neue"/>
                </a:endParaRPr>
              </a:p>
            </p:txBody>
          </p:sp>
        </p:grpSp>
        <p:pic>
          <p:nvPicPr>
            <p:cNvPr id="253" name="Google Shape;253;p30" descr="Icono&#10;&#10;Descripción generada automáticamente"/>
            <p:cNvPicPr preferRelativeResize="0"/>
            <p:nvPr/>
          </p:nvPicPr>
          <p:blipFill rotWithShape="1">
            <a:blip r:embed="rId3">
              <a:alphaModFix/>
            </a:blip>
            <a:srcRect/>
            <a:stretch/>
          </p:blipFill>
          <p:spPr>
            <a:xfrm>
              <a:off x="2599743" y="5465096"/>
              <a:ext cx="520700" cy="520700"/>
            </a:xfrm>
            <a:prstGeom prst="rect">
              <a:avLst/>
            </a:prstGeom>
            <a:noFill/>
            <a:ln>
              <a:noFill/>
            </a:ln>
          </p:spPr>
        </p:pic>
      </p:grpSp>
      <p:sp>
        <p:nvSpPr>
          <p:cNvPr id="254" name="Google Shape;254;p30"/>
          <p:cNvSpPr txBox="1"/>
          <p:nvPr/>
        </p:nvSpPr>
        <p:spPr>
          <a:xfrm>
            <a:off x="864659" y="2383514"/>
            <a:ext cx="10480800" cy="585000"/>
          </a:xfrm>
          <a:prstGeom prst="rect">
            <a:avLst/>
          </a:prstGeom>
          <a:noFill/>
          <a:ln>
            <a:noFill/>
          </a:ln>
        </p:spPr>
        <p:txBody>
          <a:bodyPr spcFirstLastPara="1" wrap="square" lIns="0" tIns="91425" rIns="0" bIns="91425"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s-CL" sz="1300" i="0" u="none" strike="noStrike" cap="none">
                <a:solidFill>
                  <a:srgbClr val="004760"/>
                </a:solidFill>
                <a:latin typeface="Verdana"/>
                <a:ea typeface="Verdana"/>
                <a:cs typeface="Verdana"/>
                <a:sym typeface="Verdana"/>
              </a:rPr>
              <a:t>De las acciones de mejora propuestas para abordar el problema priorizado, ¿cuáles apoyan la gestión pedagógica? ¿Cuáles aportan a la gestión del establecimiento? ¿Cuáles son posibles de implementar en el corto y mediano plazo?</a:t>
            </a:r>
            <a:r>
              <a:rPr lang="es-CL" sz="1300" b="0" i="0" u="none" strike="noStrike" cap="none">
                <a:solidFill>
                  <a:srgbClr val="004760"/>
                </a:solidFill>
                <a:latin typeface="Helvetica Neue"/>
                <a:ea typeface="Helvetica Neue"/>
                <a:cs typeface="Helvetica Neue"/>
                <a:sym typeface="Helvetica Neue"/>
              </a:rPr>
              <a:t> </a:t>
            </a:r>
            <a:endParaRPr sz="1300" b="0" i="0" u="none" strike="noStrike" cap="none">
              <a:solidFill>
                <a:srgbClr val="004760"/>
              </a:solidFill>
              <a:latin typeface="Helvetica Neue"/>
              <a:ea typeface="Helvetica Neue"/>
              <a:cs typeface="Helvetica Neue"/>
              <a:sym typeface="Helvetica Neue"/>
            </a:endParaRPr>
          </a:p>
        </p:txBody>
      </p:sp>
      <p:grpSp>
        <p:nvGrpSpPr>
          <p:cNvPr id="255" name="Google Shape;255;p30"/>
          <p:cNvGrpSpPr/>
          <p:nvPr/>
        </p:nvGrpSpPr>
        <p:grpSpPr>
          <a:xfrm>
            <a:off x="250886" y="1660313"/>
            <a:ext cx="11179113" cy="625917"/>
            <a:chOff x="732909" y="1197108"/>
            <a:chExt cx="11179113" cy="975816"/>
          </a:xfrm>
        </p:grpSpPr>
        <p:grpSp>
          <p:nvGrpSpPr>
            <p:cNvPr id="256" name="Google Shape;256;p30"/>
            <p:cNvGrpSpPr/>
            <p:nvPr/>
          </p:nvGrpSpPr>
          <p:grpSpPr>
            <a:xfrm>
              <a:off x="732909" y="1197108"/>
              <a:ext cx="11179113" cy="975812"/>
              <a:chOff x="4646773" y="1928654"/>
              <a:chExt cx="7259355" cy="365888"/>
            </a:xfrm>
          </p:grpSpPr>
          <p:sp>
            <p:nvSpPr>
              <p:cNvPr id="257" name="Google Shape;257;p30"/>
              <p:cNvSpPr/>
              <p:nvPr/>
            </p:nvSpPr>
            <p:spPr>
              <a:xfrm>
                <a:off x="4698750" y="1933356"/>
                <a:ext cx="7207378" cy="361186"/>
              </a:xfrm>
              <a:prstGeom prst="rect">
                <a:avLst/>
              </a:prstGeom>
              <a:solidFill>
                <a:srgbClr val="93BCE5">
                  <a:alpha val="28627"/>
                </a:srgbClr>
              </a:solidFill>
              <a:ln>
                <a:noFill/>
              </a:ln>
            </p:spPr>
            <p:txBody>
              <a:bodyPr spcFirstLastPara="1" wrap="square" lIns="648000" tIns="91425" rIns="0"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s-CL" sz="1400" b="1" i="0" u="none" strike="noStrike" cap="none">
                    <a:solidFill>
                      <a:srgbClr val="004760"/>
                    </a:solidFill>
                    <a:latin typeface="Helvetica Neue"/>
                    <a:ea typeface="Helvetica Neue"/>
                    <a:cs typeface="Helvetica Neue"/>
                    <a:sym typeface="Helvetica Neue"/>
                  </a:rPr>
                  <a:t>Decidir cuáles de las acciones de mejora propuestas para la gestión institucional y para la gestión pedagógica serán incorporadas a la planificación del 2027</a:t>
                </a:r>
                <a:endParaRPr sz="1400" b="1" i="0" u="none" strike="noStrike" cap="none">
                  <a:solidFill>
                    <a:srgbClr val="004760"/>
                  </a:solidFill>
                  <a:latin typeface="Helvetica Neue"/>
                  <a:ea typeface="Helvetica Neue"/>
                  <a:cs typeface="Helvetica Neue"/>
                  <a:sym typeface="Helvetica Neue"/>
                </a:endParaRPr>
              </a:p>
            </p:txBody>
          </p:sp>
          <p:sp>
            <p:nvSpPr>
              <p:cNvPr id="258" name="Google Shape;258;p30"/>
              <p:cNvSpPr/>
              <p:nvPr/>
            </p:nvSpPr>
            <p:spPr>
              <a:xfrm>
                <a:off x="4646773" y="1928654"/>
                <a:ext cx="480358" cy="335544"/>
              </a:xfrm>
              <a:prstGeom prst="ellipse">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CL" sz="2400" b="1" i="0" u="none" strike="noStrike" cap="none">
                    <a:solidFill>
                      <a:srgbClr val="004760"/>
                    </a:solidFill>
                    <a:latin typeface="Helvetica Neue"/>
                    <a:ea typeface="Helvetica Neue"/>
                    <a:cs typeface="Helvetica Neue"/>
                    <a:sym typeface="Helvetica Neue"/>
                  </a:rPr>
                  <a:t>g.</a:t>
                </a:r>
                <a:endParaRPr sz="2400" b="1" i="0" u="none" strike="noStrike" cap="none">
                  <a:solidFill>
                    <a:srgbClr val="004760"/>
                  </a:solidFill>
                  <a:latin typeface="Helvetica Neue"/>
                  <a:ea typeface="Helvetica Neue"/>
                  <a:cs typeface="Helvetica Neue"/>
                  <a:sym typeface="Helvetica Neue"/>
                </a:endParaRPr>
              </a:p>
            </p:txBody>
          </p:sp>
        </p:grpSp>
        <p:cxnSp>
          <p:nvCxnSpPr>
            <p:cNvPr id="259" name="Google Shape;259;p30"/>
            <p:cNvCxnSpPr/>
            <p:nvPr/>
          </p:nvCxnSpPr>
          <p:spPr>
            <a:xfrm>
              <a:off x="1346690" y="1209651"/>
              <a:ext cx="0" cy="963273"/>
            </a:xfrm>
            <a:prstGeom prst="straightConnector1">
              <a:avLst/>
            </a:prstGeom>
            <a:noFill/>
            <a:ln w="25400" cap="flat" cmpd="sng">
              <a:solidFill>
                <a:schemeClr val="lt1"/>
              </a:solidFill>
              <a:prstDash val="solid"/>
              <a:round/>
              <a:headEnd type="none" w="sm" len="sm"/>
              <a:tailEnd type="none" w="sm" len="sm"/>
            </a:ln>
          </p:spPr>
        </p:cxnSp>
      </p:grpSp>
      <p:grpSp>
        <p:nvGrpSpPr>
          <p:cNvPr id="260" name="Google Shape;260;p30"/>
          <p:cNvGrpSpPr/>
          <p:nvPr/>
        </p:nvGrpSpPr>
        <p:grpSpPr>
          <a:xfrm>
            <a:off x="864659" y="3020171"/>
            <a:ext cx="10565337" cy="2417039"/>
            <a:chOff x="864659" y="3020171"/>
            <a:chExt cx="10565337" cy="2417039"/>
          </a:xfrm>
        </p:grpSpPr>
        <p:sp>
          <p:nvSpPr>
            <p:cNvPr id="261" name="Google Shape;261;p30"/>
            <p:cNvSpPr/>
            <p:nvPr/>
          </p:nvSpPr>
          <p:spPr>
            <a:xfrm>
              <a:off x="864659" y="3020171"/>
              <a:ext cx="10565337" cy="2417039"/>
            </a:xfrm>
            <a:prstGeom prst="roundRect">
              <a:avLst>
                <a:gd name="adj" fmla="val 0"/>
              </a:avLst>
            </a:prstGeom>
            <a:solidFill>
              <a:schemeClr val="lt1"/>
            </a:solidFill>
            <a:ln>
              <a:noFill/>
            </a:ln>
          </p:spPr>
          <p:txBody>
            <a:bodyPr spcFirstLastPara="1" wrap="square" lIns="432000" tIns="91425" rIns="0"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200" b="1" i="0" u="none" strike="noStrike" cap="none">
                <a:solidFill>
                  <a:schemeClr val="dk1"/>
                </a:solidFill>
                <a:latin typeface="Verdana"/>
                <a:ea typeface="Verdana"/>
                <a:cs typeface="Verdana"/>
                <a:sym typeface="Verdana"/>
              </a:endParaRPr>
            </a:p>
          </p:txBody>
        </p:sp>
        <p:cxnSp>
          <p:nvCxnSpPr>
            <p:cNvPr id="262" name="Google Shape;262;p30"/>
            <p:cNvCxnSpPr/>
            <p:nvPr/>
          </p:nvCxnSpPr>
          <p:spPr>
            <a:xfrm>
              <a:off x="864659" y="5437210"/>
              <a:ext cx="10565337" cy="0"/>
            </a:xfrm>
            <a:prstGeom prst="straightConnector1">
              <a:avLst/>
            </a:prstGeom>
            <a:noFill/>
            <a:ln w="25400" cap="flat" cmpd="sng">
              <a:solidFill>
                <a:srgbClr val="004760"/>
              </a:solidFill>
              <a:prstDash val="solid"/>
              <a:round/>
              <a:headEnd type="none" w="sm" len="sm"/>
              <a:tailEnd type="none" w="sm" len="sm"/>
            </a:ln>
          </p:spPr>
        </p:cxnSp>
      </p:grpSp>
      <p:pic>
        <p:nvPicPr>
          <p:cNvPr id="263" name="Google Shape;263;p30"/>
          <p:cNvPicPr preferRelativeResize="0"/>
          <p:nvPr/>
        </p:nvPicPr>
        <p:blipFill rotWithShape="1">
          <a:blip r:embed="rId4">
            <a:alphaModFix/>
          </a:blip>
          <a:srcRect/>
          <a:stretch/>
        </p:blipFill>
        <p:spPr>
          <a:xfrm>
            <a:off x="9902460" y="415179"/>
            <a:ext cx="1698320" cy="1133661"/>
          </a:xfrm>
          <a:prstGeom prst="rect">
            <a:avLst/>
          </a:prstGeom>
          <a:noFill/>
          <a:ln>
            <a:noFill/>
          </a:ln>
        </p:spPr>
      </p:pic>
      <p:grpSp>
        <p:nvGrpSpPr>
          <p:cNvPr id="264" name="Google Shape;264;p30"/>
          <p:cNvGrpSpPr/>
          <p:nvPr/>
        </p:nvGrpSpPr>
        <p:grpSpPr>
          <a:xfrm>
            <a:off x="241264" y="692425"/>
            <a:ext cx="7602137" cy="831000"/>
            <a:chOff x="709510" y="613054"/>
            <a:chExt cx="9171356" cy="831000"/>
          </a:xfrm>
        </p:grpSpPr>
        <p:sp>
          <p:nvSpPr>
            <p:cNvPr id="265" name="Google Shape;265;p30"/>
            <p:cNvSpPr txBox="1"/>
            <p:nvPr/>
          </p:nvSpPr>
          <p:spPr>
            <a:xfrm>
              <a:off x="920766" y="613054"/>
              <a:ext cx="89601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s-CL" sz="2400" b="1" i="0" u="none" strike="noStrike" cap="none">
                  <a:solidFill>
                    <a:srgbClr val="FF5235"/>
                  </a:solidFill>
                  <a:latin typeface="Helvetica Neue"/>
                  <a:ea typeface="Helvetica Neue"/>
                  <a:cs typeface="Helvetica Neue"/>
                  <a:sym typeface="Helvetica Neue"/>
                </a:rPr>
                <a:t>Analizando y tomando decisiones con los resultados del DIA Evaluación de Cierre</a:t>
              </a:r>
              <a:endParaRPr sz="2400" b="1" i="0" u="none" strike="noStrike" cap="none">
                <a:solidFill>
                  <a:srgbClr val="FF5235"/>
                </a:solidFill>
                <a:latin typeface="Helvetica Neue"/>
                <a:ea typeface="Helvetica Neue"/>
                <a:cs typeface="Helvetica Neue"/>
                <a:sym typeface="Helvetica Neue"/>
              </a:endParaRPr>
            </a:p>
          </p:txBody>
        </p:sp>
        <p:pic>
          <p:nvPicPr>
            <p:cNvPr id="266" name="Google Shape;266;p30"/>
            <p:cNvPicPr preferRelativeResize="0"/>
            <p:nvPr/>
          </p:nvPicPr>
          <p:blipFill rotWithShape="1">
            <a:blip r:embed="rId5">
              <a:alphaModFix/>
            </a:blip>
            <a:srcRect/>
            <a:stretch/>
          </p:blipFill>
          <p:spPr>
            <a:xfrm>
              <a:off x="709510" y="732911"/>
              <a:ext cx="205054" cy="209823"/>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1"/>
          <p:cNvSpPr/>
          <p:nvPr/>
        </p:nvSpPr>
        <p:spPr>
          <a:xfrm>
            <a:off x="504141" y="2401749"/>
            <a:ext cx="5106300" cy="3634801"/>
          </a:xfrm>
          <a:prstGeom prst="rect">
            <a:avLst/>
          </a:prstGeom>
          <a:noFill/>
          <a:ln>
            <a:noFill/>
          </a:ln>
        </p:spPr>
        <p:txBody>
          <a:bodyPr spcFirstLastPara="1" wrap="square" lIns="0" tIns="45700" rIns="91425" bIns="45700" anchor="t" anchorCtr="0">
            <a:spAutoFit/>
          </a:bodyPr>
          <a:lstStyle/>
          <a:p>
            <a:pPr marL="0" marR="0" lvl="0" indent="0" algn="just" rtl="0">
              <a:lnSpc>
                <a:spcPct val="110000"/>
              </a:lnSpc>
              <a:spcBef>
                <a:spcPts val="600"/>
              </a:spcBef>
              <a:spcAft>
                <a:spcPts val="0"/>
              </a:spcAft>
              <a:buClr>
                <a:srgbClr val="000000"/>
              </a:buClr>
              <a:buSzPts val="1200"/>
              <a:buFont typeface="Arial"/>
              <a:buNone/>
            </a:pPr>
            <a:r>
              <a:rPr lang="es-CL" sz="1400" b="0" i="0" u="none" strike="noStrike" cap="none">
                <a:solidFill>
                  <a:srgbClr val="004760"/>
                </a:solidFill>
                <a:latin typeface="Helvetica Neue"/>
                <a:ea typeface="Helvetica Neue"/>
                <a:cs typeface="Helvetica Neue"/>
                <a:sym typeface="Helvetica Neue"/>
              </a:rPr>
              <a:t>El uso de una metodología que, por medio de preguntas, guía la reflexión y el análisis de datos, favorece la definición de un problema o necesidad que esté afectando el logro de un propósito educativo relevante, como la formación integral de las y los estudiantes. </a:t>
            </a:r>
            <a:endParaRPr sz="1400" b="0" i="0" u="none" strike="noStrike" cap="none">
              <a:solidFill>
                <a:srgbClr val="004760"/>
              </a:solidFill>
              <a:latin typeface="Helvetica Neue"/>
              <a:ea typeface="Helvetica Neue"/>
              <a:cs typeface="Helvetica Neue"/>
              <a:sym typeface="Helvetica Neue"/>
            </a:endParaRPr>
          </a:p>
          <a:p>
            <a:pPr marL="0" marR="0" lvl="0" indent="0" algn="just" rtl="0">
              <a:lnSpc>
                <a:spcPct val="110000"/>
              </a:lnSpc>
              <a:spcBef>
                <a:spcPts val="1200"/>
              </a:spcBef>
              <a:spcAft>
                <a:spcPts val="0"/>
              </a:spcAft>
              <a:buClr>
                <a:srgbClr val="000000"/>
              </a:buClr>
              <a:buSzPts val="1200"/>
              <a:buFont typeface="Arial"/>
              <a:buNone/>
            </a:pPr>
            <a:r>
              <a:rPr lang="es-CL" sz="1400" b="0" i="0" u="none" strike="noStrike" cap="none">
                <a:solidFill>
                  <a:srgbClr val="004760"/>
                </a:solidFill>
                <a:latin typeface="Helvetica Neue"/>
                <a:ea typeface="Helvetica Neue"/>
                <a:cs typeface="Helvetica Neue"/>
                <a:sym typeface="Helvetica Neue"/>
              </a:rPr>
              <a:t>Luego, el análisis de los datos ayuda a la comprensión de este problema, lo que permite identificar sus causas y, con ello, posibilita la toma de decisiones sobre soluciones posibles de implementar. </a:t>
            </a:r>
            <a:endParaRPr sz="1400" b="0" i="0" u="none" strike="noStrike" cap="none">
              <a:solidFill>
                <a:srgbClr val="004760"/>
              </a:solidFill>
              <a:latin typeface="Helvetica Neue"/>
              <a:ea typeface="Helvetica Neue"/>
              <a:cs typeface="Helvetica Neue"/>
              <a:sym typeface="Helvetica Neue"/>
            </a:endParaRPr>
          </a:p>
          <a:p>
            <a:pPr marL="0" marR="0" lvl="0" indent="0" algn="just" rtl="0">
              <a:lnSpc>
                <a:spcPct val="110000"/>
              </a:lnSpc>
              <a:spcBef>
                <a:spcPts val="1200"/>
              </a:spcBef>
              <a:spcAft>
                <a:spcPts val="600"/>
              </a:spcAft>
              <a:buClr>
                <a:srgbClr val="000000"/>
              </a:buClr>
              <a:buSzPts val="1200"/>
              <a:buFont typeface="Arial"/>
              <a:buNone/>
            </a:pPr>
            <a:r>
              <a:rPr lang="es-CL" sz="1400" b="0" i="0" u="none" strike="noStrike" cap="none">
                <a:solidFill>
                  <a:srgbClr val="004760"/>
                </a:solidFill>
                <a:latin typeface="Helvetica Neue"/>
                <a:ea typeface="Helvetica Neue"/>
                <a:cs typeface="Helvetica Neue"/>
                <a:sym typeface="Helvetica Neue"/>
              </a:rPr>
              <a:t>De esta forma, el uso de datos propicia que el equipo docente, directivos(as) y otros(as) integrantes de las comunidades educativas, puedan movilizarse en dirección a la mejora continua de los procesos educativos.</a:t>
            </a:r>
            <a:endParaRPr sz="1400" b="0" i="0" u="none" strike="noStrike" cap="none">
              <a:solidFill>
                <a:srgbClr val="004760"/>
              </a:solidFill>
              <a:latin typeface="Helvetica Neue"/>
              <a:ea typeface="Helvetica Neue"/>
              <a:cs typeface="Helvetica Neue"/>
              <a:sym typeface="Helvetica Neue"/>
            </a:endParaRPr>
          </a:p>
        </p:txBody>
      </p:sp>
      <p:pic>
        <p:nvPicPr>
          <p:cNvPr id="272" name="Google Shape;272;p31"/>
          <p:cNvPicPr preferRelativeResize="0"/>
          <p:nvPr/>
        </p:nvPicPr>
        <p:blipFill rotWithShape="1">
          <a:blip r:embed="rId3">
            <a:alphaModFix/>
          </a:blip>
          <a:srcRect/>
          <a:stretch/>
        </p:blipFill>
        <p:spPr>
          <a:xfrm>
            <a:off x="6225208" y="2401749"/>
            <a:ext cx="4767485" cy="3176291"/>
          </a:xfrm>
          <a:prstGeom prst="rect">
            <a:avLst/>
          </a:prstGeom>
          <a:noFill/>
          <a:ln>
            <a:noFill/>
          </a:ln>
        </p:spPr>
      </p:pic>
      <p:grpSp>
        <p:nvGrpSpPr>
          <p:cNvPr id="273" name="Google Shape;273;p31"/>
          <p:cNvGrpSpPr/>
          <p:nvPr/>
        </p:nvGrpSpPr>
        <p:grpSpPr>
          <a:xfrm>
            <a:off x="241256" y="692425"/>
            <a:ext cx="7632052" cy="864600"/>
            <a:chOff x="709510" y="613054"/>
            <a:chExt cx="12970857" cy="864600"/>
          </a:xfrm>
        </p:grpSpPr>
        <p:sp>
          <p:nvSpPr>
            <p:cNvPr id="274" name="Google Shape;274;p31"/>
            <p:cNvSpPr txBox="1"/>
            <p:nvPr/>
          </p:nvSpPr>
          <p:spPr>
            <a:xfrm>
              <a:off x="920767" y="613054"/>
              <a:ext cx="12759600" cy="864600"/>
            </a:xfrm>
            <a:prstGeom prst="rect">
              <a:avLst/>
            </a:prstGeom>
            <a:noFill/>
            <a:ln>
              <a:noFill/>
            </a:ln>
          </p:spPr>
          <p:txBody>
            <a:bodyPr spcFirstLastPara="1" wrap="square" lIns="91425" tIns="45700" rIns="91425" bIns="45700" anchor="t" anchorCtr="0">
              <a:spAutoFit/>
            </a:bodyPr>
            <a:lstStyle/>
            <a:p>
              <a:pPr marL="0" marR="0" lvl="0" indent="0" algn="l" rtl="0">
                <a:lnSpc>
                  <a:spcPct val="109090"/>
                </a:lnSpc>
                <a:spcBef>
                  <a:spcPts val="0"/>
                </a:spcBef>
                <a:spcAft>
                  <a:spcPts val="0"/>
                </a:spcAft>
                <a:buClr>
                  <a:srgbClr val="A301AB"/>
                </a:buClr>
                <a:buSzPts val="2000"/>
                <a:buFont typeface="Calibri"/>
                <a:buNone/>
              </a:pPr>
              <a:r>
                <a:rPr lang="es-CL" sz="2400" b="1" i="0" u="none" strike="noStrike" cap="none">
                  <a:solidFill>
                    <a:srgbClr val="FF5235"/>
                  </a:solidFill>
                  <a:latin typeface="Helvetica Neue"/>
                  <a:ea typeface="Helvetica Neue"/>
                  <a:cs typeface="Helvetica Neue"/>
                  <a:sym typeface="Helvetica Neue"/>
                </a:rPr>
                <a:t>¿Qué hicimos para analizar los resultados del DIA y tomar decisiones a partir de ellos?</a:t>
              </a:r>
              <a:endParaRPr sz="2400" b="1" i="0" u="none" strike="noStrike" cap="none">
                <a:solidFill>
                  <a:srgbClr val="FF5235"/>
                </a:solidFill>
                <a:latin typeface="Helvetica Neue"/>
                <a:ea typeface="Helvetica Neue"/>
                <a:cs typeface="Helvetica Neue"/>
                <a:sym typeface="Helvetica Neue"/>
              </a:endParaRPr>
            </a:p>
          </p:txBody>
        </p:sp>
        <p:pic>
          <p:nvPicPr>
            <p:cNvPr id="275" name="Google Shape;275;p31"/>
            <p:cNvPicPr preferRelativeResize="0"/>
            <p:nvPr/>
          </p:nvPicPr>
          <p:blipFill rotWithShape="1">
            <a:blip r:embed="rId4">
              <a:alphaModFix/>
            </a:blip>
            <a:srcRect/>
            <a:stretch/>
          </p:blipFill>
          <p:spPr>
            <a:xfrm>
              <a:off x="709510" y="732911"/>
              <a:ext cx="205054" cy="209823"/>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Tema de Office">
  <a:themeElements>
    <a:clrScheme name="Personalizados 1">
      <a:dk1>
        <a:srgbClr val="000000"/>
      </a:dk1>
      <a:lt1>
        <a:srgbClr val="FFFFFF"/>
      </a:lt1>
      <a:dk2>
        <a:srgbClr val="44546A"/>
      </a:dk2>
      <a:lt2>
        <a:srgbClr val="E7E6E6"/>
      </a:lt2>
      <a:accent1>
        <a:srgbClr val="42AE9B"/>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1906</Words>
  <Application>Microsoft Office PowerPoint</Application>
  <PresentationFormat>Panorámica</PresentationFormat>
  <Paragraphs>85</Paragraphs>
  <Slides>14</Slides>
  <Notes>14</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14</vt:i4>
      </vt:variant>
    </vt:vector>
  </HeadingPairs>
  <TitlesOfParts>
    <vt:vector size="19" baseType="lpstr">
      <vt:lpstr>Arial</vt:lpstr>
      <vt:lpstr>Helvetica Neue</vt:lpstr>
      <vt:lpstr>Verdana</vt:lpstr>
      <vt:lpstr>Calibri</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Ines Alejandra Soto Higuera</dc:creator>
  <cp:lastModifiedBy>Guillermo Orlando Larrain Arriagada</cp:lastModifiedBy>
  <cp:revision>1</cp:revision>
  <dcterms:created xsi:type="dcterms:W3CDTF">2022-06-01T18:36:12Z</dcterms:created>
  <dcterms:modified xsi:type="dcterms:W3CDTF">2026-10-26T20:21:12Z</dcterms:modified>
</cp:coreProperties>
</file>